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72" r:id="rId9"/>
    <p:sldId id="273" r:id="rId10"/>
    <p:sldId id="274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7772400" cy="10058400"/>
  <p:embeddedFontLst>
    <p:embeddedFont>
      <p:font typeface="NotoSansSC" panose="020B0200000000000000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9.xml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Click to edit the outline text format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Second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Third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Fourth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Fifth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Sixth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Seventh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8.jpeg"/><Relationship Id="rId2" Type="http://schemas.openxmlformats.org/officeDocument/2006/relationships/tags" Target="../tags/tag2.xml"/><Relationship Id="rId19" Type="http://schemas.openxmlformats.org/officeDocument/2006/relationships/tags" Target="../tags/tag18.xml"/><Relationship Id="rId18" Type="http://schemas.openxmlformats.org/officeDocument/2006/relationships/image" Target="../media/image17.png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1920" cy="15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任意多边形: 形状 7"/>
          <p:cNvSpPr/>
          <p:nvPr/>
        </p:nvSpPr>
        <p:spPr>
          <a:xfrm>
            <a:off x="9143640" y="0"/>
            <a:ext cx="3048480" cy="6858000"/>
          </a:xfrm>
          <a:custGeom>
            <a:avLst/>
            <a:gdLst/>
            <a:ahLst/>
            <a:cxnLst/>
            <a:rect l="0" t="0" r="r" b="b"/>
            <a:pathLst>
              <a:path w="8468" h="19050">
                <a:moveTo>
                  <a:pt x="8468" y="0"/>
                </a:moveTo>
                <a:lnTo>
                  <a:pt x="0" y="19050"/>
                </a:lnTo>
                <a:lnTo>
                  <a:pt x="8468" y="19050"/>
                </a:lnTo>
                <a:lnTo>
                  <a:pt x="8468" y="0"/>
                </a:lnTo>
                <a:close/>
              </a:path>
            </a:pathLst>
          </a:custGeom>
          <a:solidFill>
            <a:srgbClr val="E63946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8210490" y="0"/>
            <a:ext cx="3048120" cy="6858000"/>
          </a:xfrm>
          <a:custGeom>
            <a:avLst/>
            <a:gdLst/>
            <a:ahLst/>
            <a:cxnLst/>
            <a:rect l="0" t="0" r="r" b="b"/>
            <a:pathLst>
              <a:path w="8467" h="19050">
                <a:moveTo>
                  <a:pt x="8467" y="0"/>
                </a:moveTo>
                <a:lnTo>
                  <a:pt x="0" y="19050"/>
                </a:lnTo>
                <a:lnTo>
                  <a:pt x="8467" y="19050"/>
                </a:lnTo>
                <a:lnTo>
                  <a:pt x="8467" y="0"/>
                </a:lnTo>
                <a:close/>
              </a:path>
            </a:pathLst>
          </a:custGeom>
          <a:solidFill>
            <a:srgbClr val="457B9D">
              <a:alpha val="15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761760" y="4171680"/>
            <a:ext cx="914760" cy="57600"/>
          </a:xfrm>
          <a:custGeom>
            <a:avLst/>
            <a:gdLst/>
            <a:ahLst/>
            <a:cxnLst/>
            <a:rect l="0" t="0" r="r" b="b"/>
            <a:pathLst>
              <a:path w="2541" h="160">
                <a:moveTo>
                  <a:pt x="0" y="0"/>
                </a:moveTo>
                <a:lnTo>
                  <a:pt x="2541" y="0"/>
                </a:lnTo>
                <a:lnTo>
                  <a:pt x="2541" y="160"/>
                </a:lnTo>
                <a:lnTo>
                  <a:pt x="0" y="160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761760" y="2009520"/>
            <a:ext cx="38520" cy="276480"/>
          </a:xfrm>
          <a:custGeom>
            <a:avLst/>
            <a:gdLst/>
            <a:ahLst/>
            <a:cxnLst/>
            <a:rect l="0" t="0" r="r" b="b"/>
            <a:pathLst>
              <a:path w="107" h="768">
                <a:moveTo>
                  <a:pt x="0" y="0"/>
                </a:moveTo>
                <a:lnTo>
                  <a:pt x="107" y="0"/>
                </a:lnTo>
                <a:lnTo>
                  <a:pt x="107" y="768"/>
                </a:lnTo>
                <a:lnTo>
                  <a:pt x="0" y="76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2280" y="39600"/>
            <a:ext cx="153888" cy="184666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200" b="0" u="none" strike="noStrike" dirty="0">
                <a:solidFill>
                  <a:srgbClr val="000000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。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2560" y="2052000"/>
            <a:ext cx="266436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SUZHOU JIAOLVTOU GROUP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2120" y="2517480"/>
            <a:ext cx="2891790" cy="664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45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5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45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5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年度</a:t>
            </a:r>
            <a:endParaRPr lang="en-US" sz="4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2120" y="3232080"/>
            <a:ext cx="3462486" cy="692497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4500" b="1" i="0" u="none" strike="noStrike" dirty="0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5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社会</a:t>
            </a:r>
            <a:r>
              <a:rPr lang="zh-CN" altLang="en-US" sz="4500" b="1" dirty="0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50000"/>
                    </a:prstClr>
                  </a:outerShdw>
                </a:effectLst>
                <a:latin typeface="Noto Sans SC" panose="020B0200000000000000" charset="-122"/>
                <a:ea typeface="Noto Sans SC" panose="020B0200000000000000" charset="-122"/>
              </a:rPr>
              <a:t>责任</a:t>
            </a:r>
            <a:r>
              <a:rPr lang="zh-CN" sz="4500" b="1" i="0" u="none" strike="noStrike" dirty="0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5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报告</a:t>
            </a:r>
            <a:endParaRPr lang="en-US" sz="45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2120" y="4569480"/>
            <a:ext cx="402336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0" i="0" u="none" strike="noStrike">
                <a:solidFill>
                  <a:srgbClr val="FFFFFF">
                    <a:alpha val="9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任意多边形: 形状 180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2" name="任意多边形: 形状 181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457200" y="1468440"/>
            <a:ext cx="2420302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交通产业链布局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4" name="任意多边形: 形状 183"/>
          <p:cNvSpPr/>
          <p:nvPr>
            <p:custDataLst>
              <p:tags r:id="rId1"/>
            </p:custDataLst>
          </p:nvPr>
        </p:nvSpPr>
        <p:spPr>
          <a:xfrm>
            <a:off x="533160" y="2466720"/>
            <a:ext cx="66960" cy="66960"/>
          </a:xfrm>
          <a:custGeom>
            <a:avLst/>
            <a:gdLst/>
            <a:ahLst/>
            <a:cxnLst/>
            <a:rect l="0" t="0" r="r" b="b"/>
            <a:pathLst>
              <a:path w="186" h="186">
                <a:moveTo>
                  <a:pt x="186" y="94"/>
                </a:moveTo>
                <a:cubicBezTo>
                  <a:pt x="186" y="106"/>
                  <a:pt x="184" y="118"/>
                  <a:pt x="179" y="129"/>
                </a:cubicBezTo>
                <a:cubicBezTo>
                  <a:pt x="175" y="141"/>
                  <a:pt x="168" y="151"/>
                  <a:pt x="159" y="159"/>
                </a:cubicBezTo>
                <a:cubicBezTo>
                  <a:pt x="151" y="168"/>
                  <a:pt x="141" y="175"/>
                  <a:pt x="129" y="179"/>
                </a:cubicBezTo>
                <a:cubicBezTo>
                  <a:pt x="118" y="184"/>
                  <a:pt x="106" y="186"/>
                  <a:pt x="94" y="186"/>
                </a:cubicBezTo>
                <a:cubicBezTo>
                  <a:pt x="80" y="186"/>
                  <a:pt x="69" y="184"/>
                  <a:pt x="57" y="179"/>
                </a:cubicBezTo>
                <a:cubicBezTo>
                  <a:pt x="46" y="175"/>
                  <a:pt x="36" y="168"/>
                  <a:pt x="27" y="159"/>
                </a:cubicBezTo>
                <a:cubicBezTo>
                  <a:pt x="19" y="151"/>
                  <a:pt x="12" y="141"/>
                  <a:pt x="7" y="129"/>
                </a:cubicBezTo>
                <a:cubicBezTo>
                  <a:pt x="3" y="118"/>
                  <a:pt x="0" y="106"/>
                  <a:pt x="0" y="94"/>
                </a:cubicBezTo>
                <a:cubicBezTo>
                  <a:pt x="0" y="81"/>
                  <a:pt x="3" y="69"/>
                  <a:pt x="7" y="57"/>
                </a:cubicBezTo>
                <a:cubicBezTo>
                  <a:pt x="12" y="46"/>
                  <a:pt x="19" y="36"/>
                  <a:pt x="27" y="27"/>
                </a:cubicBezTo>
                <a:cubicBezTo>
                  <a:pt x="36" y="19"/>
                  <a:pt x="46" y="12"/>
                  <a:pt x="57" y="7"/>
                </a:cubicBezTo>
                <a:cubicBezTo>
                  <a:pt x="69" y="3"/>
                  <a:pt x="80" y="0"/>
                  <a:pt x="94" y="0"/>
                </a:cubicBezTo>
                <a:cubicBezTo>
                  <a:pt x="106" y="0"/>
                  <a:pt x="118" y="3"/>
                  <a:pt x="129" y="7"/>
                </a:cubicBezTo>
                <a:cubicBezTo>
                  <a:pt x="141" y="12"/>
                  <a:pt x="151" y="19"/>
                  <a:pt x="159" y="27"/>
                </a:cubicBezTo>
                <a:cubicBezTo>
                  <a:pt x="168" y="36"/>
                  <a:pt x="175" y="46"/>
                  <a:pt x="179" y="57"/>
                </a:cubicBezTo>
                <a:cubicBezTo>
                  <a:pt x="184" y="69"/>
                  <a:pt x="186" y="81"/>
                  <a:pt x="186" y="94"/>
                </a:cubicBezTo>
                <a:close/>
              </a:path>
            </a:pathLst>
          </a:custGeom>
          <a:solidFill>
            <a:srgbClr val="4B55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5" name="文本框 184"/>
          <p:cNvSpPr txBox="1"/>
          <p:nvPr>
            <p:custDataLst>
              <p:tags r:id="rId2"/>
            </p:custDataLst>
          </p:nvPr>
        </p:nvSpPr>
        <p:spPr>
          <a:xfrm>
            <a:off x="457200" y="2060280"/>
            <a:ext cx="1037272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建强建养链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6" name="任意多边形: 形状 185"/>
          <p:cNvSpPr/>
          <p:nvPr>
            <p:custDataLst>
              <p:tags r:id="rId3"/>
            </p:custDataLst>
          </p:nvPr>
        </p:nvSpPr>
        <p:spPr>
          <a:xfrm>
            <a:off x="533160" y="2781000"/>
            <a:ext cx="66960" cy="67320"/>
          </a:xfrm>
          <a:custGeom>
            <a:avLst/>
            <a:gdLst/>
            <a:ahLst/>
            <a:cxnLst/>
            <a:rect l="0" t="0" r="r" b="b"/>
            <a:pathLst>
              <a:path w="186" h="187">
                <a:moveTo>
                  <a:pt x="186" y="93"/>
                </a:moveTo>
                <a:cubicBezTo>
                  <a:pt x="186" y="105"/>
                  <a:pt x="184" y="117"/>
                  <a:pt x="179" y="128"/>
                </a:cubicBezTo>
                <a:cubicBezTo>
                  <a:pt x="175" y="141"/>
                  <a:pt x="168" y="151"/>
                  <a:pt x="159" y="159"/>
                </a:cubicBezTo>
                <a:cubicBezTo>
                  <a:pt x="151" y="168"/>
                  <a:pt x="141" y="175"/>
                  <a:pt x="129" y="179"/>
                </a:cubicBezTo>
                <a:cubicBezTo>
                  <a:pt x="118" y="184"/>
                  <a:pt x="106" y="187"/>
                  <a:pt x="94" y="187"/>
                </a:cubicBezTo>
                <a:cubicBezTo>
                  <a:pt x="80" y="187"/>
                  <a:pt x="69" y="184"/>
                  <a:pt x="57" y="179"/>
                </a:cubicBezTo>
                <a:cubicBezTo>
                  <a:pt x="46" y="175"/>
                  <a:pt x="36" y="168"/>
                  <a:pt x="27" y="159"/>
                </a:cubicBezTo>
                <a:cubicBezTo>
                  <a:pt x="19" y="151"/>
                  <a:pt x="12" y="141"/>
                  <a:pt x="7" y="128"/>
                </a:cubicBezTo>
                <a:cubicBezTo>
                  <a:pt x="3" y="117"/>
                  <a:pt x="0" y="105"/>
                  <a:pt x="0" y="93"/>
                </a:cubicBezTo>
                <a:cubicBezTo>
                  <a:pt x="0" y="81"/>
                  <a:pt x="3" y="69"/>
                  <a:pt x="7" y="57"/>
                </a:cubicBezTo>
                <a:cubicBezTo>
                  <a:pt x="12" y="46"/>
                  <a:pt x="19" y="36"/>
                  <a:pt x="27" y="27"/>
                </a:cubicBezTo>
                <a:cubicBezTo>
                  <a:pt x="36" y="19"/>
                  <a:pt x="46" y="12"/>
                  <a:pt x="57" y="7"/>
                </a:cubicBezTo>
                <a:cubicBezTo>
                  <a:pt x="69" y="3"/>
                  <a:pt x="80" y="0"/>
                  <a:pt x="94" y="0"/>
                </a:cubicBezTo>
                <a:cubicBezTo>
                  <a:pt x="106" y="0"/>
                  <a:pt x="118" y="3"/>
                  <a:pt x="129" y="7"/>
                </a:cubicBezTo>
                <a:cubicBezTo>
                  <a:pt x="141" y="12"/>
                  <a:pt x="151" y="19"/>
                  <a:pt x="159" y="27"/>
                </a:cubicBezTo>
                <a:cubicBezTo>
                  <a:pt x="168" y="36"/>
                  <a:pt x="175" y="46"/>
                  <a:pt x="179" y="57"/>
                </a:cubicBezTo>
                <a:cubicBezTo>
                  <a:pt x="184" y="69"/>
                  <a:pt x="186" y="81"/>
                  <a:pt x="186" y="93"/>
                </a:cubicBezTo>
                <a:close/>
              </a:path>
            </a:pathLst>
          </a:custGeom>
          <a:solidFill>
            <a:srgbClr val="4B55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7" name="文本框 186"/>
          <p:cNvSpPr txBox="1"/>
          <p:nvPr>
            <p:custDataLst>
              <p:tags r:id="rId4"/>
            </p:custDataLst>
          </p:nvPr>
        </p:nvSpPr>
        <p:spPr>
          <a:xfrm>
            <a:off x="781200" y="2412720"/>
            <a:ext cx="226314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综合枢纽站概念规划完成。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8" name="任意多边形: 形状 187"/>
          <p:cNvSpPr/>
          <p:nvPr>
            <p:custDataLst>
              <p:tags r:id="rId5"/>
            </p:custDataLst>
          </p:nvPr>
        </p:nvSpPr>
        <p:spPr>
          <a:xfrm>
            <a:off x="533160" y="3095280"/>
            <a:ext cx="66960" cy="67320"/>
          </a:xfrm>
          <a:custGeom>
            <a:avLst/>
            <a:gdLst/>
            <a:ahLst/>
            <a:cxnLst/>
            <a:rect l="0" t="0" r="r" b="b"/>
            <a:pathLst>
              <a:path w="186" h="187">
                <a:moveTo>
                  <a:pt x="186" y="94"/>
                </a:moveTo>
                <a:cubicBezTo>
                  <a:pt x="186" y="106"/>
                  <a:pt x="184" y="118"/>
                  <a:pt x="179" y="130"/>
                </a:cubicBezTo>
                <a:cubicBezTo>
                  <a:pt x="175" y="141"/>
                  <a:pt x="168" y="151"/>
                  <a:pt x="159" y="160"/>
                </a:cubicBezTo>
                <a:cubicBezTo>
                  <a:pt x="151" y="168"/>
                  <a:pt x="141" y="175"/>
                  <a:pt x="129" y="180"/>
                </a:cubicBezTo>
                <a:cubicBezTo>
                  <a:pt x="118" y="184"/>
                  <a:pt x="106" y="187"/>
                  <a:pt x="94" y="187"/>
                </a:cubicBezTo>
                <a:cubicBezTo>
                  <a:pt x="80" y="187"/>
                  <a:pt x="69" y="184"/>
                  <a:pt x="57" y="180"/>
                </a:cubicBezTo>
                <a:cubicBezTo>
                  <a:pt x="46" y="175"/>
                  <a:pt x="36" y="168"/>
                  <a:pt x="27" y="160"/>
                </a:cubicBezTo>
                <a:cubicBezTo>
                  <a:pt x="19" y="151"/>
                  <a:pt x="12" y="141"/>
                  <a:pt x="7" y="130"/>
                </a:cubicBezTo>
                <a:cubicBezTo>
                  <a:pt x="3" y="118"/>
                  <a:pt x="0" y="106"/>
                  <a:pt x="0" y="94"/>
                </a:cubicBezTo>
                <a:cubicBezTo>
                  <a:pt x="0" y="82"/>
                  <a:pt x="3" y="70"/>
                  <a:pt x="7" y="59"/>
                </a:cubicBezTo>
                <a:cubicBezTo>
                  <a:pt x="12" y="47"/>
                  <a:pt x="19" y="37"/>
                  <a:pt x="27" y="29"/>
                </a:cubicBezTo>
                <a:cubicBezTo>
                  <a:pt x="36" y="20"/>
                  <a:pt x="46" y="13"/>
                  <a:pt x="57" y="9"/>
                </a:cubicBezTo>
                <a:cubicBezTo>
                  <a:pt x="69" y="3"/>
                  <a:pt x="80" y="0"/>
                  <a:pt x="94" y="0"/>
                </a:cubicBezTo>
                <a:cubicBezTo>
                  <a:pt x="106" y="0"/>
                  <a:pt x="118" y="3"/>
                  <a:pt x="129" y="9"/>
                </a:cubicBezTo>
                <a:cubicBezTo>
                  <a:pt x="141" y="13"/>
                  <a:pt x="151" y="20"/>
                  <a:pt x="159" y="29"/>
                </a:cubicBezTo>
                <a:cubicBezTo>
                  <a:pt x="168" y="37"/>
                  <a:pt x="175" y="47"/>
                  <a:pt x="179" y="59"/>
                </a:cubicBezTo>
                <a:cubicBezTo>
                  <a:pt x="184" y="70"/>
                  <a:pt x="186" y="82"/>
                  <a:pt x="186" y="94"/>
                </a:cubicBezTo>
                <a:close/>
              </a:path>
            </a:pathLst>
          </a:custGeom>
          <a:solidFill>
            <a:srgbClr val="4B55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9" name="文本框 188"/>
          <p:cNvSpPr txBox="1"/>
          <p:nvPr>
            <p:custDataLst>
              <p:tags r:id="rId6"/>
            </p:custDataLst>
          </p:nvPr>
        </p:nvSpPr>
        <p:spPr>
          <a:xfrm>
            <a:off x="781200" y="2727000"/>
            <a:ext cx="210883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加油站营收突破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605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万元。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0" name="文本框 189"/>
          <p:cNvSpPr txBox="1"/>
          <p:nvPr>
            <p:custDataLst>
              <p:tags r:id="rId7"/>
            </p:custDataLst>
          </p:nvPr>
        </p:nvSpPr>
        <p:spPr>
          <a:xfrm>
            <a:off x="781200" y="3041280"/>
            <a:ext cx="3869055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国道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343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收费站收入</a:t>
            </a:r>
            <a:r>
              <a:rPr lang="zh-CN" alt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过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亿元，利用收费权开展融资。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1" name="任意多边形: 形状 190"/>
          <p:cNvSpPr/>
          <p:nvPr>
            <p:custDataLst>
              <p:tags r:id="rId8"/>
            </p:custDataLst>
          </p:nvPr>
        </p:nvSpPr>
        <p:spPr>
          <a:xfrm>
            <a:off x="533160" y="3962160"/>
            <a:ext cx="66960" cy="66960"/>
          </a:xfrm>
          <a:custGeom>
            <a:avLst/>
            <a:gdLst/>
            <a:ahLst/>
            <a:cxnLst/>
            <a:rect l="0" t="0" r="r" b="b"/>
            <a:pathLst>
              <a:path w="186" h="186">
                <a:moveTo>
                  <a:pt x="186" y="94"/>
                </a:moveTo>
                <a:cubicBezTo>
                  <a:pt x="186" y="106"/>
                  <a:pt x="184" y="118"/>
                  <a:pt x="179" y="129"/>
                </a:cubicBezTo>
                <a:cubicBezTo>
                  <a:pt x="175" y="141"/>
                  <a:pt x="168" y="151"/>
                  <a:pt x="159" y="159"/>
                </a:cubicBezTo>
                <a:cubicBezTo>
                  <a:pt x="151" y="168"/>
                  <a:pt x="141" y="175"/>
                  <a:pt x="129" y="179"/>
                </a:cubicBezTo>
                <a:cubicBezTo>
                  <a:pt x="118" y="184"/>
                  <a:pt x="106" y="186"/>
                  <a:pt x="94" y="186"/>
                </a:cubicBezTo>
                <a:cubicBezTo>
                  <a:pt x="80" y="186"/>
                  <a:pt x="69" y="184"/>
                  <a:pt x="57" y="179"/>
                </a:cubicBezTo>
                <a:cubicBezTo>
                  <a:pt x="46" y="175"/>
                  <a:pt x="36" y="168"/>
                  <a:pt x="27" y="159"/>
                </a:cubicBezTo>
                <a:cubicBezTo>
                  <a:pt x="19" y="151"/>
                  <a:pt x="12" y="141"/>
                  <a:pt x="7" y="129"/>
                </a:cubicBezTo>
                <a:cubicBezTo>
                  <a:pt x="3" y="118"/>
                  <a:pt x="0" y="106"/>
                  <a:pt x="0" y="94"/>
                </a:cubicBezTo>
                <a:cubicBezTo>
                  <a:pt x="0" y="81"/>
                  <a:pt x="3" y="70"/>
                  <a:pt x="7" y="58"/>
                </a:cubicBezTo>
                <a:cubicBezTo>
                  <a:pt x="12" y="47"/>
                  <a:pt x="19" y="37"/>
                  <a:pt x="27" y="28"/>
                </a:cubicBezTo>
                <a:cubicBezTo>
                  <a:pt x="36" y="20"/>
                  <a:pt x="46" y="13"/>
                  <a:pt x="57" y="8"/>
                </a:cubicBezTo>
                <a:cubicBezTo>
                  <a:pt x="69" y="4"/>
                  <a:pt x="80" y="0"/>
                  <a:pt x="94" y="0"/>
                </a:cubicBezTo>
                <a:cubicBezTo>
                  <a:pt x="106" y="0"/>
                  <a:pt x="118" y="4"/>
                  <a:pt x="129" y="8"/>
                </a:cubicBezTo>
                <a:cubicBezTo>
                  <a:pt x="141" y="13"/>
                  <a:pt x="151" y="20"/>
                  <a:pt x="159" y="28"/>
                </a:cubicBezTo>
                <a:cubicBezTo>
                  <a:pt x="168" y="37"/>
                  <a:pt x="175" y="47"/>
                  <a:pt x="179" y="58"/>
                </a:cubicBezTo>
                <a:cubicBezTo>
                  <a:pt x="184" y="70"/>
                  <a:pt x="186" y="81"/>
                  <a:pt x="186" y="94"/>
                </a:cubicBezTo>
                <a:close/>
              </a:path>
            </a:pathLst>
          </a:custGeom>
          <a:solidFill>
            <a:srgbClr val="4B55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2" name="文本框 191"/>
          <p:cNvSpPr txBox="1"/>
          <p:nvPr>
            <p:custDataLst>
              <p:tags r:id="rId9"/>
            </p:custDataLst>
          </p:nvPr>
        </p:nvSpPr>
        <p:spPr>
          <a:xfrm>
            <a:off x="457200" y="3555720"/>
            <a:ext cx="1037272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建优能源链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3" name="任意多边形: 形状 192"/>
          <p:cNvSpPr/>
          <p:nvPr>
            <p:custDataLst>
              <p:tags r:id="rId10"/>
            </p:custDataLst>
          </p:nvPr>
        </p:nvSpPr>
        <p:spPr>
          <a:xfrm>
            <a:off x="533160" y="4276440"/>
            <a:ext cx="66960" cy="66960"/>
          </a:xfrm>
          <a:custGeom>
            <a:avLst/>
            <a:gdLst/>
            <a:ahLst/>
            <a:cxnLst/>
            <a:rect l="0" t="0" r="r" b="b"/>
            <a:pathLst>
              <a:path w="186" h="186">
                <a:moveTo>
                  <a:pt x="186" y="94"/>
                </a:moveTo>
                <a:cubicBezTo>
                  <a:pt x="186" y="106"/>
                  <a:pt x="184" y="118"/>
                  <a:pt x="179" y="129"/>
                </a:cubicBezTo>
                <a:cubicBezTo>
                  <a:pt x="175" y="141"/>
                  <a:pt x="168" y="151"/>
                  <a:pt x="159" y="159"/>
                </a:cubicBezTo>
                <a:cubicBezTo>
                  <a:pt x="151" y="168"/>
                  <a:pt x="141" y="175"/>
                  <a:pt x="129" y="179"/>
                </a:cubicBezTo>
                <a:cubicBezTo>
                  <a:pt x="118" y="184"/>
                  <a:pt x="106" y="186"/>
                  <a:pt x="94" y="186"/>
                </a:cubicBezTo>
                <a:cubicBezTo>
                  <a:pt x="80" y="186"/>
                  <a:pt x="69" y="184"/>
                  <a:pt x="57" y="179"/>
                </a:cubicBezTo>
                <a:cubicBezTo>
                  <a:pt x="46" y="175"/>
                  <a:pt x="36" y="168"/>
                  <a:pt x="27" y="159"/>
                </a:cubicBezTo>
                <a:cubicBezTo>
                  <a:pt x="19" y="151"/>
                  <a:pt x="12" y="141"/>
                  <a:pt x="7" y="129"/>
                </a:cubicBezTo>
                <a:cubicBezTo>
                  <a:pt x="3" y="118"/>
                  <a:pt x="0" y="106"/>
                  <a:pt x="0" y="94"/>
                </a:cubicBezTo>
                <a:cubicBezTo>
                  <a:pt x="0" y="82"/>
                  <a:pt x="3" y="70"/>
                  <a:pt x="7" y="58"/>
                </a:cubicBezTo>
                <a:cubicBezTo>
                  <a:pt x="12" y="46"/>
                  <a:pt x="19" y="36"/>
                  <a:pt x="27" y="27"/>
                </a:cubicBezTo>
                <a:cubicBezTo>
                  <a:pt x="36" y="19"/>
                  <a:pt x="46" y="12"/>
                  <a:pt x="57" y="7"/>
                </a:cubicBezTo>
                <a:cubicBezTo>
                  <a:pt x="69" y="3"/>
                  <a:pt x="80" y="0"/>
                  <a:pt x="94" y="0"/>
                </a:cubicBezTo>
                <a:cubicBezTo>
                  <a:pt x="106" y="0"/>
                  <a:pt x="118" y="3"/>
                  <a:pt x="129" y="7"/>
                </a:cubicBezTo>
                <a:cubicBezTo>
                  <a:pt x="141" y="12"/>
                  <a:pt x="151" y="19"/>
                  <a:pt x="159" y="27"/>
                </a:cubicBezTo>
                <a:cubicBezTo>
                  <a:pt x="168" y="36"/>
                  <a:pt x="175" y="46"/>
                  <a:pt x="179" y="58"/>
                </a:cubicBezTo>
                <a:cubicBezTo>
                  <a:pt x="184" y="70"/>
                  <a:pt x="186" y="82"/>
                  <a:pt x="186" y="94"/>
                </a:cubicBezTo>
                <a:close/>
              </a:path>
            </a:pathLst>
          </a:custGeom>
          <a:solidFill>
            <a:srgbClr val="4B55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4" name="文本框 193"/>
          <p:cNvSpPr txBox="1"/>
          <p:nvPr>
            <p:custDataLst>
              <p:tags r:id="rId11"/>
            </p:custDataLst>
          </p:nvPr>
        </p:nvSpPr>
        <p:spPr>
          <a:xfrm>
            <a:off x="781200" y="3908160"/>
            <a:ext cx="308610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累计建设充电站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101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座、充电桩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952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5" name="文本框 194"/>
          <p:cNvSpPr txBox="1"/>
          <p:nvPr>
            <p:custDataLst>
              <p:tags r:id="rId12"/>
            </p:custDataLst>
          </p:nvPr>
        </p:nvSpPr>
        <p:spPr>
          <a:xfrm>
            <a:off x="781200" y="4222440"/>
            <a:ext cx="5064760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年新增终端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470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个，充电量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851.98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万度，年服务车次</a:t>
            </a:r>
            <a:r>
              <a:rPr lang="zh-CN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超</a:t>
            </a:r>
            <a:r>
              <a:rPr lang="en-US" altLang="zh-CN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10</a:t>
            </a:r>
            <a:r>
              <a:rPr lang="zh-CN" altLang="en-US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万辆。</a:t>
            </a:r>
            <a:endParaRPr lang="zh-CN" altLang="en-US" sz="1350" b="0" i="0" u="none" strike="noStrike">
              <a:solidFill>
                <a:srgbClr val="4B5563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97" name="任意多边形: 形状 196"/>
          <p:cNvSpPr/>
          <p:nvPr>
            <p:custDataLst>
              <p:tags r:id="rId13"/>
            </p:custDataLst>
          </p:nvPr>
        </p:nvSpPr>
        <p:spPr>
          <a:xfrm>
            <a:off x="533160" y="5419440"/>
            <a:ext cx="66960" cy="66960"/>
          </a:xfrm>
          <a:custGeom>
            <a:avLst/>
            <a:gdLst/>
            <a:ahLst/>
            <a:cxnLst/>
            <a:rect l="0" t="0" r="r" b="b"/>
            <a:pathLst>
              <a:path w="186" h="186">
                <a:moveTo>
                  <a:pt x="186" y="94"/>
                </a:moveTo>
                <a:cubicBezTo>
                  <a:pt x="186" y="106"/>
                  <a:pt x="184" y="118"/>
                  <a:pt x="179" y="129"/>
                </a:cubicBezTo>
                <a:cubicBezTo>
                  <a:pt x="175" y="141"/>
                  <a:pt x="168" y="151"/>
                  <a:pt x="159" y="159"/>
                </a:cubicBezTo>
                <a:cubicBezTo>
                  <a:pt x="151" y="168"/>
                  <a:pt x="141" y="175"/>
                  <a:pt x="129" y="179"/>
                </a:cubicBezTo>
                <a:cubicBezTo>
                  <a:pt x="118" y="184"/>
                  <a:pt x="106" y="186"/>
                  <a:pt x="94" y="186"/>
                </a:cubicBezTo>
                <a:cubicBezTo>
                  <a:pt x="80" y="186"/>
                  <a:pt x="69" y="184"/>
                  <a:pt x="57" y="179"/>
                </a:cubicBezTo>
                <a:cubicBezTo>
                  <a:pt x="46" y="175"/>
                  <a:pt x="36" y="168"/>
                  <a:pt x="27" y="159"/>
                </a:cubicBezTo>
                <a:cubicBezTo>
                  <a:pt x="19" y="151"/>
                  <a:pt x="12" y="141"/>
                  <a:pt x="7" y="129"/>
                </a:cubicBezTo>
                <a:cubicBezTo>
                  <a:pt x="3" y="118"/>
                  <a:pt x="0" y="106"/>
                  <a:pt x="0" y="94"/>
                </a:cubicBezTo>
                <a:cubicBezTo>
                  <a:pt x="0" y="82"/>
                  <a:pt x="3" y="70"/>
                  <a:pt x="7" y="58"/>
                </a:cubicBezTo>
                <a:cubicBezTo>
                  <a:pt x="12" y="47"/>
                  <a:pt x="19" y="37"/>
                  <a:pt x="27" y="28"/>
                </a:cubicBezTo>
                <a:cubicBezTo>
                  <a:pt x="36" y="19"/>
                  <a:pt x="46" y="12"/>
                  <a:pt x="57" y="7"/>
                </a:cubicBezTo>
                <a:cubicBezTo>
                  <a:pt x="69" y="3"/>
                  <a:pt x="80" y="0"/>
                  <a:pt x="94" y="0"/>
                </a:cubicBezTo>
                <a:cubicBezTo>
                  <a:pt x="106" y="0"/>
                  <a:pt x="118" y="3"/>
                  <a:pt x="129" y="7"/>
                </a:cubicBezTo>
                <a:cubicBezTo>
                  <a:pt x="141" y="12"/>
                  <a:pt x="151" y="19"/>
                  <a:pt x="159" y="28"/>
                </a:cubicBezTo>
                <a:cubicBezTo>
                  <a:pt x="168" y="37"/>
                  <a:pt x="175" y="47"/>
                  <a:pt x="179" y="58"/>
                </a:cubicBezTo>
                <a:cubicBezTo>
                  <a:pt x="184" y="70"/>
                  <a:pt x="186" y="82"/>
                  <a:pt x="186" y="94"/>
                </a:cubicBezTo>
                <a:close/>
              </a:path>
            </a:pathLst>
          </a:custGeom>
          <a:solidFill>
            <a:srgbClr val="4B55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8" name="文本框 197"/>
          <p:cNvSpPr txBox="1"/>
          <p:nvPr>
            <p:custDataLst>
              <p:tags r:id="rId14"/>
            </p:custDataLst>
          </p:nvPr>
        </p:nvSpPr>
        <p:spPr>
          <a:xfrm>
            <a:off x="457200" y="5013000"/>
            <a:ext cx="1037272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建精物流链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9" name="任意多边形: 形状 198"/>
          <p:cNvSpPr/>
          <p:nvPr>
            <p:custDataLst>
              <p:tags r:id="rId15"/>
            </p:custDataLst>
          </p:nvPr>
        </p:nvSpPr>
        <p:spPr>
          <a:xfrm>
            <a:off x="533160" y="5733720"/>
            <a:ext cx="66960" cy="67320"/>
          </a:xfrm>
          <a:custGeom>
            <a:avLst/>
            <a:gdLst/>
            <a:ahLst/>
            <a:cxnLst/>
            <a:rect l="0" t="0" r="r" b="b"/>
            <a:pathLst>
              <a:path w="186" h="187">
                <a:moveTo>
                  <a:pt x="186" y="94"/>
                </a:moveTo>
                <a:cubicBezTo>
                  <a:pt x="186" y="106"/>
                  <a:pt x="184" y="118"/>
                  <a:pt x="179" y="129"/>
                </a:cubicBezTo>
                <a:cubicBezTo>
                  <a:pt x="175" y="141"/>
                  <a:pt x="168" y="151"/>
                  <a:pt x="159" y="160"/>
                </a:cubicBezTo>
                <a:cubicBezTo>
                  <a:pt x="151" y="168"/>
                  <a:pt x="141" y="175"/>
                  <a:pt x="129" y="180"/>
                </a:cubicBezTo>
                <a:cubicBezTo>
                  <a:pt x="118" y="184"/>
                  <a:pt x="106" y="187"/>
                  <a:pt x="94" y="187"/>
                </a:cubicBezTo>
                <a:cubicBezTo>
                  <a:pt x="80" y="187"/>
                  <a:pt x="69" y="184"/>
                  <a:pt x="57" y="180"/>
                </a:cubicBezTo>
                <a:cubicBezTo>
                  <a:pt x="46" y="175"/>
                  <a:pt x="36" y="168"/>
                  <a:pt x="27" y="160"/>
                </a:cubicBezTo>
                <a:cubicBezTo>
                  <a:pt x="19" y="151"/>
                  <a:pt x="12" y="141"/>
                  <a:pt x="7" y="129"/>
                </a:cubicBezTo>
                <a:cubicBezTo>
                  <a:pt x="3" y="118"/>
                  <a:pt x="0" y="106"/>
                  <a:pt x="0" y="94"/>
                </a:cubicBezTo>
                <a:cubicBezTo>
                  <a:pt x="0" y="82"/>
                  <a:pt x="3" y="69"/>
                  <a:pt x="7" y="58"/>
                </a:cubicBezTo>
                <a:cubicBezTo>
                  <a:pt x="12" y="46"/>
                  <a:pt x="19" y="36"/>
                  <a:pt x="27" y="28"/>
                </a:cubicBezTo>
                <a:cubicBezTo>
                  <a:pt x="36" y="19"/>
                  <a:pt x="46" y="12"/>
                  <a:pt x="57" y="7"/>
                </a:cubicBezTo>
                <a:cubicBezTo>
                  <a:pt x="69" y="3"/>
                  <a:pt x="80" y="0"/>
                  <a:pt x="94" y="0"/>
                </a:cubicBezTo>
                <a:cubicBezTo>
                  <a:pt x="106" y="0"/>
                  <a:pt x="118" y="3"/>
                  <a:pt x="129" y="7"/>
                </a:cubicBezTo>
                <a:cubicBezTo>
                  <a:pt x="141" y="12"/>
                  <a:pt x="151" y="19"/>
                  <a:pt x="159" y="28"/>
                </a:cubicBezTo>
                <a:cubicBezTo>
                  <a:pt x="168" y="36"/>
                  <a:pt x="175" y="46"/>
                  <a:pt x="179" y="58"/>
                </a:cubicBezTo>
                <a:cubicBezTo>
                  <a:pt x="184" y="69"/>
                  <a:pt x="186" y="82"/>
                  <a:pt x="186" y="94"/>
                </a:cubicBezTo>
                <a:close/>
              </a:path>
            </a:pathLst>
          </a:custGeom>
          <a:solidFill>
            <a:srgbClr val="4B55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0" name="文本框 199"/>
          <p:cNvSpPr txBox="1"/>
          <p:nvPr>
            <p:custDataLst>
              <p:tags r:id="rId16"/>
            </p:custDataLst>
          </p:nvPr>
        </p:nvSpPr>
        <p:spPr>
          <a:xfrm>
            <a:off x="781200" y="5365440"/>
            <a:ext cx="414909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智慧物流园铁路、电商快递、粮食物流中心运营。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1" name="文本框 200"/>
          <p:cNvSpPr txBox="1"/>
          <p:nvPr>
            <p:custDataLst>
              <p:tags r:id="rId17"/>
            </p:custDataLst>
          </p:nvPr>
        </p:nvSpPr>
        <p:spPr>
          <a:xfrm>
            <a:off x="781200" y="5679720"/>
            <a:ext cx="567499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完成夏粮收购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1.4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万吨、储备粮出库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1.8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万吨，营收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5808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万元；代储收入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2" name="任意多边形: 形状 201"/>
          <p:cNvSpPr/>
          <p:nvPr/>
        </p:nvSpPr>
        <p:spPr>
          <a:xfrm>
            <a:off x="6553080" y="761760"/>
            <a:ext cx="5639040" cy="6096240"/>
          </a:xfrm>
          <a:custGeom>
            <a:avLst/>
            <a:gdLst/>
            <a:ahLst/>
            <a:cxnLst/>
            <a:rect l="0" t="0" r="r" b="b"/>
            <a:pathLst>
              <a:path w="15664" h="16934">
                <a:moveTo>
                  <a:pt x="0" y="0"/>
                </a:moveTo>
                <a:lnTo>
                  <a:pt x="15664" y="0"/>
                </a:lnTo>
                <a:lnTo>
                  <a:pt x="15664" y="16934"/>
                </a:lnTo>
                <a:lnTo>
                  <a:pt x="0" y="16934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03" name="图片 202"/>
          <p:cNvPicPr/>
          <p:nvPr/>
        </p:nvPicPr>
        <p:blipFill>
          <a:blip r:embed="rId18"/>
          <a:stretch>
            <a:fillRect/>
          </a:stretch>
        </p:blipFill>
        <p:spPr>
          <a:xfrm>
            <a:off x="6553080" y="762120"/>
            <a:ext cx="5638320" cy="609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4" name="任意多边形: 形状 203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5" name="文本框 204"/>
          <p:cNvSpPr txBox="1"/>
          <p:nvPr>
            <p:custDataLst>
              <p:tags r:id="rId19"/>
            </p:custDataLst>
          </p:nvPr>
        </p:nvSpPr>
        <p:spPr>
          <a:xfrm>
            <a:off x="533520" y="5955840"/>
            <a:ext cx="89154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2559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万元。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6" name="任意多边形: 形状 205"/>
          <p:cNvSpPr/>
          <p:nvPr/>
        </p:nvSpPr>
        <p:spPr>
          <a:xfrm>
            <a:off x="3933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7" name="文本框 206"/>
          <p:cNvSpPr txBox="1"/>
          <p:nvPr/>
        </p:nvSpPr>
        <p:spPr>
          <a:xfrm>
            <a:off x="457200" y="239760"/>
            <a:ext cx="386619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8" name="任意多边形: 形状 207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9" name="文本框 208"/>
          <p:cNvSpPr txBox="1"/>
          <p:nvPr/>
        </p:nvSpPr>
        <p:spPr>
          <a:xfrm>
            <a:off x="4198680" y="280440"/>
            <a:ext cx="12763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国企改革（一）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457200" y="6600960"/>
            <a:ext cx="127368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u="none" strike="noStrike">
                <a:solidFill>
                  <a:srgbClr val="FFFFFF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1" name="文本框 210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12" y="761400"/>
            <a:ext cx="5625787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任意多边形: 形状 211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3" name="任意多边形: 形状 21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4" name="任意多边形: 形状 213"/>
          <p:cNvSpPr/>
          <p:nvPr/>
        </p:nvSpPr>
        <p:spPr>
          <a:xfrm>
            <a:off x="0" y="761760"/>
            <a:ext cx="5639040" cy="6096240"/>
          </a:xfrm>
          <a:custGeom>
            <a:avLst/>
            <a:gdLst/>
            <a:ahLst/>
            <a:cxnLst/>
            <a:rect l="0" t="0" r="r" b="b"/>
            <a:pathLst>
              <a:path w="15664" h="16934">
                <a:moveTo>
                  <a:pt x="0" y="0"/>
                </a:moveTo>
                <a:lnTo>
                  <a:pt x="15664" y="0"/>
                </a:lnTo>
                <a:lnTo>
                  <a:pt x="15664" y="16934"/>
                </a:lnTo>
                <a:lnTo>
                  <a:pt x="0" y="16934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15" name="图片 214"/>
          <p:cNvPicPr/>
          <p:nvPr/>
        </p:nvPicPr>
        <p:blipFill>
          <a:blip r:embed="rId1"/>
          <a:stretch>
            <a:fillRect/>
          </a:stretch>
        </p:blipFill>
        <p:spPr>
          <a:xfrm>
            <a:off x="-9720" y="762120"/>
            <a:ext cx="5658120" cy="6095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6" name="任意多边形: 形状 215"/>
          <p:cNvSpPr/>
          <p:nvPr/>
        </p:nvSpPr>
        <p:spPr>
          <a:xfrm>
            <a:off x="6324480" y="2619360"/>
            <a:ext cx="76320" cy="76320"/>
          </a:xfrm>
          <a:custGeom>
            <a:avLst/>
            <a:gdLst/>
            <a:ahLst/>
            <a:cxnLst/>
            <a:rect l="0" t="0" r="r" b="b"/>
            <a:pathLst>
              <a:path w="212" h="212">
                <a:moveTo>
                  <a:pt x="107" y="212"/>
                </a:moveTo>
                <a:cubicBezTo>
                  <a:pt x="121" y="212"/>
                  <a:pt x="134" y="210"/>
                  <a:pt x="147" y="204"/>
                </a:cubicBezTo>
                <a:cubicBezTo>
                  <a:pt x="160" y="199"/>
                  <a:pt x="172" y="191"/>
                  <a:pt x="182" y="181"/>
                </a:cubicBezTo>
                <a:cubicBezTo>
                  <a:pt x="191" y="171"/>
                  <a:pt x="199" y="160"/>
                  <a:pt x="204" y="147"/>
                </a:cubicBezTo>
                <a:cubicBezTo>
                  <a:pt x="210" y="134"/>
                  <a:pt x="212" y="120"/>
                  <a:pt x="212" y="106"/>
                </a:cubicBezTo>
                <a:cubicBezTo>
                  <a:pt x="212" y="92"/>
                  <a:pt x="210" y="79"/>
                  <a:pt x="204" y="66"/>
                </a:cubicBezTo>
                <a:cubicBezTo>
                  <a:pt x="199" y="53"/>
                  <a:pt x="191" y="41"/>
                  <a:pt x="182" y="32"/>
                </a:cubicBezTo>
                <a:cubicBezTo>
                  <a:pt x="172" y="22"/>
                  <a:pt x="160" y="14"/>
                  <a:pt x="147" y="9"/>
                </a:cubicBezTo>
                <a:cubicBezTo>
                  <a:pt x="134" y="2"/>
                  <a:pt x="121" y="0"/>
                  <a:pt x="107" y="0"/>
                </a:cubicBezTo>
                <a:cubicBezTo>
                  <a:pt x="93" y="0"/>
                  <a:pt x="79" y="2"/>
                  <a:pt x="66" y="9"/>
                </a:cubicBezTo>
                <a:cubicBezTo>
                  <a:pt x="53" y="14"/>
                  <a:pt x="41" y="22"/>
                  <a:pt x="31" y="32"/>
                </a:cubicBezTo>
                <a:cubicBezTo>
                  <a:pt x="21" y="41"/>
                  <a:pt x="13" y="53"/>
                  <a:pt x="8" y="66"/>
                </a:cubicBezTo>
                <a:cubicBezTo>
                  <a:pt x="3" y="79"/>
                  <a:pt x="0" y="92"/>
                  <a:pt x="0" y="106"/>
                </a:cubicBezTo>
                <a:cubicBezTo>
                  <a:pt x="0" y="120"/>
                  <a:pt x="3" y="134"/>
                  <a:pt x="8" y="147"/>
                </a:cubicBezTo>
                <a:cubicBezTo>
                  <a:pt x="13" y="160"/>
                  <a:pt x="21" y="171"/>
                  <a:pt x="31" y="181"/>
                </a:cubicBezTo>
                <a:cubicBezTo>
                  <a:pt x="41" y="191"/>
                  <a:pt x="53" y="199"/>
                  <a:pt x="66" y="204"/>
                </a:cubicBezTo>
                <a:cubicBezTo>
                  <a:pt x="79" y="210"/>
                  <a:pt x="93" y="212"/>
                  <a:pt x="107" y="212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7" name="文本框 216"/>
          <p:cNvSpPr txBox="1"/>
          <p:nvPr/>
        </p:nvSpPr>
        <p:spPr>
          <a:xfrm>
            <a:off x="6095880" y="2030400"/>
            <a:ext cx="2420302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文旅产业链打造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8" name="文本框 217"/>
          <p:cNvSpPr txBox="1"/>
          <p:nvPr/>
        </p:nvSpPr>
        <p:spPr>
          <a:xfrm>
            <a:off x="6514920" y="254736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合资组建宿州鹏城文化传媒（节会策划、演艺）；签约农产品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6514920" y="286164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供应链项目；合资成立餐饮管理公司，开拓食材供应链市场。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0" name="任意多边形: 形状 219"/>
          <p:cNvSpPr/>
          <p:nvPr/>
        </p:nvSpPr>
        <p:spPr>
          <a:xfrm>
            <a:off x="6324480" y="4038480"/>
            <a:ext cx="76320" cy="76320"/>
          </a:xfrm>
          <a:custGeom>
            <a:avLst/>
            <a:gdLst/>
            <a:ahLst/>
            <a:cxnLst/>
            <a:rect l="0" t="0" r="r" b="b"/>
            <a:pathLst>
              <a:path w="212" h="212">
                <a:moveTo>
                  <a:pt x="107" y="212"/>
                </a:moveTo>
                <a:cubicBezTo>
                  <a:pt x="121" y="212"/>
                  <a:pt x="134" y="210"/>
                  <a:pt x="147" y="204"/>
                </a:cubicBezTo>
                <a:cubicBezTo>
                  <a:pt x="160" y="199"/>
                  <a:pt x="172" y="191"/>
                  <a:pt x="182" y="182"/>
                </a:cubicBezTo>
                <a:cubicBezTo>
                  <a:pt x="191" y="172"/>
                  <a:pt x="199" y="160"/>
                  <a:pt x="204" y="147"/>
                </a:cubicBezTo>
                <a:cubicBezTo>
                  <a:pt x="210" y="134"/>
                  <a:pt x="212" y="121"/>
                  <a:pt x="212" y="107"/>
                </a:cubicBezTo>
                <a:cubicBezTo>
                  <a:pt x="212" y="93"/>
                  <a:pt x="210" y="79"/>
                  <a:pt x="204" y="65"/>
                </a:cubicBezTo>
                <a:cubicBezTo>
                  <a:pt x="199" y="52"/>
                  <a:pt x="191" y="41"/>
                  <a:pt x="182" y="31"/>
                </a:cubicBezTo>
                <a:cubicBezTo>
                  <a:pt x="172" y="21"/>
                  <a:pt x="160" y="13"/>
                  <a:pt x="147" y="8"/>
                </a:cubicBezTo>
                <a:cubicBezTo>
                  <a:pt x="134" y="3"/>
                  <a:pt x="121" y="0"/>
                  <a:pt x="107" y="0"/>
                </a:cubicBezTo>
                <a:cubicBezTo>
                  <a:pt x="93" y="0"/>
                  <a:pt x="79" y="3"/>
                  <a:pt x="66" y="8"/>
                </a:cubicBezTo>
                <a:cubicBezTo>
                  <a:pt x="53" y="13"/>
                  <a:pt x="41" y="21"/>
                  <a:pt x="31" y="31"/>
                </a:cubicBezTo>
                <a:cubicBezTo>
                  <a:pt x="21" y="41"/>
                  <a:pt x="13" y="52"/>
                  <a:pt x="8" y="65"/>
                </a:cubicBezTo>
                <a:cubicBezTo>
                  <a:pt x="3" y="79"/>
                  <a:pt x="0" y="93"/>
                  <a:pt x="0" y="107"/>
                </a:cubicBezTo>
                <a:cubicBezTo>
                  <a:pt x="0" y="121"/>
                  <a:pt x="3" y="134"/>
                  <a:pt x="8" y="147"/>
                </a:cubicBezTo>
                <a:cubicBezTo>
                  <a:pt x="13" y="160"/>
                  <a:pt x="21" y="172"/>
                  <a:pt x="31" y="182"/>
                </a:cubicBezTo>
                <a:cubicBezTo>
                  <a:pt x="41" y="191"/>
                  <a:pt x="53" y="199"/>
                  <a:pt x="66" y="204"/>
                </a:cubicBezTo>
                <a:cubicBezTo>
                  <a:pt x="79" y="210"/>
                  <a:pt x="93" y="212"/>
                  <a:pt x="107" y="212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6095880" y="3449520"/>
            <a:ext cx="138303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资产盘活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2" name="文本框 221"/>
          <p:cNvSpPr txBox="1"/>
          <p:nvPr/>
        </p:nvSpPr>
        <p:spPr>
          <a:xfrm>
            <a:off x="6514920" y="3966480"/>
            <a:ext cx="5867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停车场：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骏达出租具备收费资格；推进市城投智慧泊车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51%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股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3" name="文本框 222"/>
          <p:cNvSpPr txBox="1"/>
          <p:nvPr/>
        </p:nvSpPr>
        <p:spPr>
          <a:xfrm>
            <a:off x="6514920" y="428076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权划转，拟以停车位“收益权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+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担保”融资；推进泗县城管局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4" name="任意多边形: 形状 223"/>
          <p:cNvSpPr/>
          <p:nvPr/>
        </p:nvSpPr>
        <p:spPr>
          <a:xfrm>
            <a:off x="6324480" y="5124240"/>
            <a:ext cx="76320" cy="76680"/>
          </a:xfrm>
          <a:custGeom>
            <a:avLst/>
            <a:gdLst/>
            <a:ahLst/>
            <a:cxnLst/>
            <a:rect l="0" t="0" r="r" b="b"/>
            <a:pathLst>
              <a:path w="212" h="213">
                <a:moveTo>
                  <a:pt x="107" y="213"/>
                </a:moveTo>
                <a:cubicBezTo>
                  <a:pt x="121" y="213"/>
                  <a:pt x="134" y="210"/>
                  <a:pt x="147" y="205"/>
                </a:cubicBezTo>
                <a:cubicBezTo>
                  <a:pt x="160" y="199"/>
                  <a:pt x="172" y="192"/>
                  <a:pt x="182" y="182"/>
                </a:cubicBezTo>
                <a:cubicBezTo>
                  <a:pt x="191" y="172"/>
                  <a:pt x="199" y="160"/>
                  <a:pt x="204" y="147"/>
                </a:cubicBezTo>
                <a:cubicBezTo>
                  <a:pt x="210" y="134"/>
                  <a:pt x="212" y="121"/>
                  <a:pt x="212" y="107"/>
                </a:cubicBezTo>
                <a:cubicBezTo>
                  <a:pt x="212" y="93"/>
                  <a:pt x="210" y="79"/>
                  <a:pt x="204" y="66"/>
                </a:cubicBezTo>
                <a:cubicBezTo>
                  <a:pt x="199" y="53"/>
                  <a:pt x="191" y="42"/>
                  <a:pt x="182" y="32"/>
                </a:cubicBezTo>
                <a:cubicBezTo>
                  <a:pt x="172" y="22"/>
                  <a:pt x="160" y="15"/>
                  <a:pt x="147" y="8"/>
                </a:cubicBezTo>
                <a:cubicBezTo>
                  <a:pt x="134" y="3"/>
                  <a:pt x="121" y="0"/>
                  <a:pt x="107" y="0"/>
                </a:cubicBezTo>
                <a:cubicBezTo>
                  <a:pt x="93" y="0"/>
                  <a:pt x="79" y="3"/>
                  <a:pt x="66" y="8"/>
                </a:cubicBezTo>
                <a:cubicBezTo>
                  <a:pt x="53" y="15"/>
                  <a:pt x="41" y="22"/>
                  <a:pt x="31" y="32"/>
                </a:cubicBezTo>
                <a:cubicBezTo>
                  <a:pt x="21" y="42"/>
                  <a:pt x="13" y="53"/>
                  <a:pt x="8" y="66"/>
                </a:cubicBezTo>
                <a:cubicBezTo>
                  <a:pt x="3" y="79"/>
                  <a:pt x="0" y="93"/>
                  <a:pt x="0" y="107"/>
                </a:cubicBezTo>
                <a:cubicBezTo>
                  <a:pt x="0" y="121"/>
                  <a:pt x="3" y="134"/>
                  <a:pt x="8" y="147"/>
                </a:cubicBezTo>
                <a:cubicBezTo>
                  <a:pt x="13" y="160"/>
                  <a:pt x="21" y="172"/>
                  <a:pt x="31" y="182"/>
                </a:cubicBezTo>
                <a:cubicBezTo>
                  <a:pt x="41" y="192"/>
                  <a:pt x="53" y="199"/>
                  <a:pt x="66" y="205"/>
                </a:cubicBezTo>
                <a:cubicBezTo>
                  <a:pt x="79" y="210"/>
                  <a:pt x="93" y="213"/>
                  <a:pt x="107" y="213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6514920" y="4585680"/>
            <a:ext cx="20955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等单位停车资源确权。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6" name="文本框 225"/>
          <p:cNvSpPr txBox="1"/>
          <p:nvPr/>
        </p:nvSpPr>
        <p:spPr>
          <a:xfrm>
            <a:off x="6514920" y="505260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文旅资源：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探索景区、文物保护单位等并购；盘活景区低效土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7" name="任意多边形: 形状 226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8" name="文本框 227"/>
          <p:cNvSpPr txBox="1"/>
          <p:nvPr/>
        </p:nvSpPr>
        <p:spPr>
          <a:xfrm>
            <a:off x="6514920" y="5357160"/>
            <a:ext cx="2647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地、水面，引进社会资本开发。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9" name="任意多边形: 形状 228"/>
          <p:cNvSpPr/>
          <p:nvPr/>
        </p:nvSpPr>
        <p:spPr>
          <a:xfrm>
            <a:off x="3933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0" name="文本框 229"/>
          <p:cNvSpPr txBox="1"/>
          <p:nvPr/>
        </p:nvSpPr>
        <p:spPr>
          <a:xfrm>
            <a:off x="457200" y="239760"/>
            <a:ext cx="386619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1" name="任意多边形: 形状 230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2" name="文本框 231"/>
          <p:cNvSpPr txBox="1"/>
          <p:nvPr/>
        </p:nvSpPr>
        <p:spPr>
          <a:xfrm>
            <a:off x="4198680" y="280440"/>
            <a:ext cx="12763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国企改革（二）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4" name="文本框 233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1399"/>
            <a:ext cx="5677081" cy="5715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任意多边形: 形状 23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6" name="任意多边形: 形状 23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7" name="任意多边形: 形状 236"/>
          <p:cNvSpPr/>
          <p:nvPr/>
        </p:nvSpPr>
        <p:spPr>
          <a:xfrm>
            <a:off x="456840" y="3114360"/>
            <a:ext cx="191160" cy="191160"/>
          </a:xfrm>
          <a:custGeom>
            <a:avLst/>
            <a:gdLst/>
            <a:ahLst/>
            <a:cxnLst/>
            <a:rect l="0" t="0" r="r" b="b"/>
            <a:pathLst>
              <a:path w="531" h="531">
                <a:moveTo>
                  <a:pt x="266" y="531"/>
                </a:moveTo>
                <a:cubicBezTo>
                  <a:pt x="283" y="531"/>
                  <a:pt x="301" y="529"/>
                  <a:pt x="318" y="525"/>
                </a:cubicBezTo>
                <a:cubicBezTo>
                  <a:pt x="335" y="522"/>
                  <a:pt x="351" y="517"/>
                  <a:pt x="367" y="510"/>
                </a:cubicBezTo>
                <a:cubicBezTo>
                  <a:pt x="383" y="504"/>
                  <a:pt x="399" y="496"/>
                  <a:pt x="413" y="486"/>
                </a:cubicBezTo>
                <a:cubicBezTo>
                  <a:pt x="428" y="476"/>
                  <a:pt x="441" y="465"/>
                  <a:pt x="453" y="453"/>
                </a:cubicBezTo>
                <a:cubicBezTo>
                  <a:pt x="465" y="441"/>
                  <a:pt x="476" y="427"/>
                  <a:pt x="486" y="413"/>
                </a:cubicBezTo>
                <a:cubicBezTo>
                  <a:pt x="496" y="399"/>
                  <a:pt x="504" y="383"/>
                  <a:pt x="511" y="367"/>
                </a:cubicBezTo>
                <a:cubicBezTo>
                  <a:pt x="517" y="351"/>
                  <a:pt x="522" y="335"/>
                  <a:pt x="526" y="318"/>
                </a:cubicBezTo>
                <a:cubicBezTo>
                  <a:pt x="529" y="301"/>
                  <a:pt x="531" y="283"/>
                  <a:pt x="531" y="266"/>
                </a:cubicBezTo>
                <a:cubicBezTo>
                  <a:pt x="531" y="249"/>
                  <a:pt x="529" y="231"/>
                  <a:pt x="526" y="214"/>
                </a:cubicBezTo>
                <a:cubicBezTo>
                  <a:pt x="522" y="197"/>
                  <a:pt x="517" y="181"/>
                  <a:pt x="511" y="165"/>
                </a:cubicBezTo>
                <a:cubicBezTo>
                  <a:pt x="504" y="149"/>
                  <a:pt x="496" y="133"/>
                  <a:pt x="486" y="119"/>
                </a:cubicBezTo>
                <a:cubicBezTo>
                  <a:pt x="476" y="105"/>
                  <a:pt x="465" y="91"/>
                  <a:pt x="453" y="79"/>
                </a:cubicBezTo>
                <a:cubicBezTo>
                  <a:pt x="441" y="66"/>
                  <a:pt x="428" y="55"/>
                  <a:pt x="413" y="45"/>
                </a:cubicBezTo>
                <a:cubicBezTo>
                  <a:pt x="399" y="35"/>
                  <a:pt x="383" y="27"/>
                  <a:pt x="367" y="21"/>
                </a:cubicBezTo>
                <a:cubicBezTo>
                  <a:pt x="351" y="14"/>
                  <a:pt x="335" y="9"/>
                  <a:pt x="318" y="5"/>
                </a:cubicBezTo>
                <a:cubicBezTo>
                  <a:pt x="301" y="2"/>
                  <a:pt x="283" y="0"/>
                  <a:pt x="266" y="0"/>
                </a:cubicBezTo>
                <a:cubicBezTo>
                  <a:pt x="249" y="0"/>
                  <a:pt x="232" y="2"/>
                  <a:pt x="214" y="5"/>
                </a:cubicBezTo>
                <a:cubicBezTo>
                  <a:pt x="197" y="9"/>
                  <a:pt x="181" y="14"/>
                  <a:pt x="165" y="21"/>
                </a:cubicBezTo>
                <a:cubicBezTo>
                  <a:pt x="149" y="27"/>
                  <a:pt x="134" y="35"/>
                  <a:pt x="119" y="45"/>
                </a:cubicBezTo>
                <a:cubicBezTo>
                  <a:pt x="105" y="55"/>
                  <a:pt x="91" y="66"/>
                  <a:pt x="79" y="79"/>
                </a:cubicBezTo>
                <a:cubicBezTo>
                  <a:pt x="67" y="91"/>
                  <a:pt x="56" y="105"/>
                  <a:pt x="45" y="119"/>
                </a:cubicBezTo>
                <a:cubicBezTo>
                  <a:pt x="35" y="133"/>
                  <a:pt x="27" y="149"/>
                  <a:pt x="21" y="165"/>
                </a:cubicBezTo>
                <a:cubicBezTo>
                  <a:pt x="14" y="181"/>
                  <a:pt x="9" y="197"/>
                  <a:pt x="6" y="214"/>
                </a:cubicBezTo>
                <a:cubicBezTo>
                  <a:pt x="2" y="231"/>
                  <a:pt x="0" y="249"/>
                  <a:pt x="0" y="266"/>
                </a:cubicBezTo>
                <a:cubicBezTo>
                  <a:pt x="0" y="283"/>
                  <a:pt x="2" y="301"/>
                  <a:pt x="6" y="318"/>
                </a:cubicBezTo>
                <a:cubicBezTo>
                  <a:pt x="9" y="335"/>
                  <a:pt x="14" y="351"/>
                  <a:pt x="21" y="367"/>
                </a:cubicBezTo>
                <a:cubicBezTo>
                  <a:pt x="27" y="383"/>
                  <a:pt x="35" y="399"/>
                  <a:pt x="45" y="413"/>
                </a:cubicBezTo>
                <a:cubicBezTo>
                  <a:pt x="56" y="427"/>
                  <a:pt x="67" y="441"/>
                  <a:pt x="79" y="453"/>
                </a:cubicBezTo>
                <a:cubicBezTo>
                  <a:pt x="91" y="465"/>
                  <a:pt x="105" y="476"/>
                  <a:pt x="119" y="486"/>
                </a:cubicBezTo>
                <a:cubicBezTo>
                  <a:pt x="134" y="496"/>
                  <a:pt x="149" y="504"/>
                  <a:pt x="165" y="510"/>
                </a:cubicBezTo>
                <a:cubicBezTo>
                  <a:pt x="181" y="517"/>
                  <a:pt x="197" y="522"/>
                  <a:pt x="214" y="525"/>
                </a:cubicBezTo>
                <a:cubicBezTo>
                  <a:pt x="232" y="529"/>
                  <a:pt x="249" y="531"/>
                  <a:pt x="266" y="531"/>
                </a:cubicBezTo>
                <a:moveTo>
                  <a:pt x="383" y="217"/>
                </a:moveTo>
                <a:lnTo>
                  <a:pt x="251" y="350"/>
                </a:lnTo>
                <a:cubicBezTo>
                  <a:pt x="241" y="359"/>
                  <a:pt x="225" y="359"/>
                  <a:pt x="216" y="350"/>
                </a:cubicBezTo>
                <a:lnTo>
                  <a:pt x="149" y="284"/>
                </a:lnTo>
                <a:cubicBezTo>
                  <a:pt x="140" y="274"/>
                  <a:pt x="140" y="258"/>
                  <a:pt x="149" y="248"/>
                </a:cubicBezTo>
                <a:cubicBezTo>
                  <a:pt x="159" y="239"/>
                  <a:pt x="175" y="239"/>
                  <a:pt x="184" y="248"/>
                </a:cubicBezTo>
                <a:lnTo>
                  <a:pt x="233" y="297"/>
                </a:lnTo>
                <a:lnTo>
                  <a:pt x="348" y="182"/>
                </a:lnTo>
                <a:cubicBezTo>
                  <a:pt x="357" y="173"/>
                  <a:pt x="373" y="173"/>
                  <a:pt x="383" y="182"/>
                </a:cubicBezTo>
                <a:cubicBezTo>
                  <a:pt x="392" y="192"/>
                  <a:pt x="392" y="208"/>
                  <a:pt x="383" y="217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457200" y="2477880"/>
            <a:ext cx="276606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现代企业治理体系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9" name="文本框 238"/>
          <p:cNvSpPr txBox="1"/>
          <p:nvPr/>
        </p:nvSpPr>
        <p:spPr>
          <a:xfrm>
            <a:off x="762120" y="307116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完善党领导下的法人治理，落实党委、董事会、经理层决策机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0" name="任意多边形: 形状 239"/>
          <p:cNvSpPr/>
          <p:nvPr/>
        </p:nvSpPr>
        <p:spPr>
          <a:xfrm>
            <a:off x="456840" y="3885840"/>
            <a:ext cx="191160" cy="191160"/>
          </a:xfrm>
          <a:custGeom>
            <a:avLst/>
            <a:gdLst/>
            <a:ahLst/>
            <a:cxnLst/>
            <a:rect l="0" t="0" r="r" b="b"/>
            <a:pathLst>
              <a:path w="531" h="531">
                <a:moveTo>
                  <a:pt x="266" y="531"/>
                </a:moveTo>
                <a:cubicBezTo>
                  <a:pt x="283" y="531"/>
                  <a:pt x="301" y="529"/>
                  <a:pt x="318" y="526"/>
                </a:cubicBezTo>
                <a:cubicBezTo>
                  <a:pt x="335" y="522"/>
                  <a:pt x="351" y="517"/>
                  <a:pt x="367" y="511"/>
                </a:cubicBezTo>
                <a:cubicBezTo>
                  <a:pt x="383" y="504"/>
                  <a:pt x="399" y="496"/>
                  <a:pt x="413" y="486"/>
                </a:cubicBezTo>
                <a:cubicBezTo>
                  <a:pt x="428" y="476"/>
                  <a:pt x="441" y="465"/>
                  <a:pt x="453" y="453"/>
                </a:cubicBezTo>
                <a:cubicBezTo>
                  <a:pt x="465" y="441"/>
                  <a:pt x="476" y="428"/>
                  <a:pt x="486" y="413"/>
                </a:cubicBezTo>
                <a:cubicBezTo>
                  <a:pt x="496" y="399"/>
                  <a:pt x="504" y="383"/>
                  <a:pt x="511" y="367"/>
                </a:cubicBezTo>
                <a:cubicBezTo>
                  <a:pt x="517" y="351"/>
                  <a:pt x="522" y="335"/>
                  <a:pt x="526" y="318"/>
                </a:cubicBezTo>
                <a:cubicBezTo>
                  <a:pt x="529" y="301"/>
                  <a:pt x="531" y="283"/>
                  <a:pt x="531" y="266"/>
                </a:cubicBezTo>
                <a:cubicBezTo>
                  <a:pt x="531" y="249"/>
                  <a:pt x="529" y="232"/>
                  <a:pt x="526" y="214"/>
                </a:cubicBezTo>
                <a:cubicBezTo>
                  <a:pt x="522" y="197"/>
                  <a:pt x="517" y="181"/>
                  <a:pt x="511" y="165"/>
                </a:cubicBezTo>
                <a:cubicBezTo>
                  <a:pt x="504" y="149"/>
                  <a:pt x="496" y="134"/>
                  <a:pt x="486" y="119"/>
                </a:cubicBezTo>
                <a:cubicBezTo>
                  <a:pt x="476" y="105"/>
                  <a:pt x="465" y="91"/>
                  <a:pt x="453" y="79"/>
                </a:cubicBezTo>
                <a:cubicBezTo>
                  <a:pt x="441" y="67"/>
                  <a:pt x="428" y="56"/>
                  <a:pt x="413" y="45"/>
                </a:cubicBezTo>
                <a:cubicBezTo>
                  <a:pt x="399" y="35"/>
                  <a:pt x="383" y="27"/>
                  <a:pt x="367" y="21"/>
                </a:cubicBezTo>
                <a:cubicBezTo>
                  <a:pt x="351" y="14"/>
                  <a:pt x="335" y="9"/>
                  <a:pt x="318" y="6"/>
                </a:cubicBezTo>
                <a:cubicBezTo>
                  <a:pt x="301" y="2"/>
                  <a:pt x="283" y="0"/>
                  <a:pt x="266" y="0"/>
                </a:cubicBezTo>
                <a:cubicBezTo>
                  <a:pt x="249" y="0"/>
                  <a:pt x="232" y="2"/>
                  <a:pt x="214" y="6"/>
                </a:cubicBezTo>
                <a:cubicBezTo>
                  <a:pt x="197" y="9"/>
                  <a:pt x="181" y="14"/>
                  <a:pt x="165" y="21"/>
                </a:cubicBezTo>
                <a:cubicBezTo>
                  <a:pt x="149" y="27"/>
                  <a:pt x="134" y="35"/>
                  <a:pt x="119" y="45"/>
                </a:cubicBezTo>
                <a:cubicBezTo>
                  <a:pt x="105" y="56"/>
                  <a:pt x="91" y="67"/>
                  <a:pt x="79" y="79"/>
                </a:cubicBezTo>
                <a:cubicBezTo>
                  <a:pt x="67" y="91"/>
                  <a:pt x="56" y="105"/>
                  <a:pt x="45" y="119"/>
                </a:cubicBezTo>
                <a:cubicBezTo>
                  <a:pt x="35" y="134"/>
                  <a:pt x="27" y="149"/>
                  <a:pt x="21" y="165"/>
                </a:cubicBezTo>
                <a:cubicBezTo>
                  <a:pt x="14" y="181"/>
                  <a:pt x="9" y="197"/>
                  <a:pt x="6" y="214"/>
                </a:cubicBezTo>
                <a:cubicBezTo>
                  <a:pt x="2" y="232"/>
                  <a:pt x="0" y="249"/>
                  <a:pt x="0" y="266"/>
                </a:cubicBezTo>
                <a:cubicBezTo>
                  <a:pt x="0" y="283"/>
                  <a:pt x="2" y="301"/>
                  <a:pt x="6" y="318"/>
                </a:cubicBezTo>
                <a:cubicBezTo>
                  <a:pt x="9" y="335"/>
                  <a:pt x="14" y="351"/>
                  <a:pt x="21" y="367"/>
                </a:cubicBezTo>
                <a:cubicBezTo>
                  <a:pt x="27" y="383"/>
                  <a:pt x="35" y="399"/>
                  <a:pt x="45" y="413"/>
                </a:cubicBezTo>
                <a:cubicBezTo>
                  <a:pt x="56" y="428"/>
                  <a:pt x="67" y="441"/>
                  <a:pt x="79" y="453"/>
                </a:cubicBezTo>
                <a:cubicBezTo>
                  <a:pt x="91" y="465"/>
                  <a:pt x="105" y="476"/>
                  <a:pt x="119" y="486"/>
                </a:cubicBezTo>
                <a:cubicBezTo>
                  <a:pt x="134" y="496"/>
                  <a:pt x="149" y="504"/>
                  <a:pt x="165" y="511"/>
                </a:cubicBezTo>
                <a:cubicBezTo>
                  <a:pt x="181" y="517"/>
                  <a:pt x="197" y="522"/>
                  <a:pt x="214" y="526"/>
                </a:cubicBezTo>
                <a:cubicBezTo>
                  <a:pt x="232" y="529"/>
                  <a:pt x="249" y="531"/>
                  <a:pt x="266" y="531"/>
                </a:cubicBezTo>
                <a:moveTo>
                  <a:pt x="383" y="218"/>
                </a:moveTo>
                <a:lnTo>
                  <a:pt x="251" y="350"/>
                </a:lnTo>
                <a:cubicBezTo>
                  <a:pt x="241" y="360"/>
                  <a:pt x="225" y="360"/>
                  <a:pt x="216" y="350"/>
                </a:cubicBezTo>
                <a:lnTo>
                  <a:pt x="149" y="284"/>
                </a:lnTo>
                <a:cubicBezTo>
                  <a:pt x="140" y="274"/>
                  <a:pt x="140" y="258"/>
                  <a:pt x="149" y="249"/>
                </a:cubicBezTo>
                <a:cubicBezTo>
                  <a:pt x="159" y="239"/>
                  <a:pt x="175" y="239"/>
                  <a:pt x="184" y="249"/>
                </a:cubicBezTo>
                <a:lnTo>
                  <a:pt x="233" y="297"/>
                </a:lnTo>
                <a:lnTo>
                  <a:pt x="348" y="182"/>
                </a:lnTo>
                <a:cubicBezTo>
                  <a:pt x="357" y="173"/>
                  <a:pt x="373" y="173"/>
                  <a:pt x="383" y="182"/>
                </a:cubicBezTo>
                <a:cubicBezTo>
                  <a:pt x="392" y="192"/>
                  <a:pt x="392" y="208"/>
                  <a:pt x="383" y="217"/>
                </a:cubicBezTo>
                <a:lnTo>
                  <a:pt x="383" y="218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762120" y="3376080"/>
            <a:ext cx="27622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制，健全“三重一大”决策程序。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2" name="文本框 241"/>
          <p:cNvSpPr txBox="1"/>
          <p:nvPr/>
        </p:nvSpPr>
        <p:spPr>
          <a:xfrm>
            <a:off x="762120" y="3842640"/>
            <a:ext cx="5867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健全制度：完善《下属子企业外部董事管理暂行办法》等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12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项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3" name="任意多边形: 形状 242"/>
          <p:cNvSpPr/>
          <p:nvPr/>
        </p:nvSpPr>
        <p:spPr>
          <a:xfrm>
            <a:off x="456840" y="4657680"/>
            <a:ext cx="191160" cy="190800"/>
          </a:xfrm>
          <a:custGeom>
            <a:avLst/>
            <a:gdLst/>
            <a:ahLst/>
            <a:cxnLst/>
            <a:rect l="0" t="0" r="r" b="b"/>
            <a:pathLst>
              <a:path w="531" h="530">
                <a:moveTo>
                  <a:pt x="266" y="530"/>
                </a:moveTo>
                <a:cubicBezTo>
                  <a:pt x="283" y="530"/>
                  <a:pt x="301" y="528"/>
                  <a:pt x="318" y="525"/>
                </a:cubicBezTo>
                <a:cubicBezTo>
                  <a:pt x="335" y="521"/>
                  <a:pt x="351" y="516"/>
                  <a:pt x="367" y="510"/>
                </a:cubicBezTo>
                <a:cubicBezTo>
                  <a:pt x="383" y="503"/>
                  <a:pt x="399" y="495"/>
                  <a:pt x="413" y="485"/>
                </a:cubicBezTo>
                <a:cubicBezTo>
                  <a:pt x="428" y="476"/>
                  <a:pt x="441" y="465"/>
                  <a:pt x="453" y="452"/>
                </a:cubicBezTo>
                <a:cubicBezTo>
                  <a:pt x="465" y="440"/>
                  <a:pt x="476" y="427"/>
                  <a:pt x="486" y="412"/>
                </a:cubicBezTo>
                <a:cubicBezTo>
                  <a:pt x="496" y="398"/>
                  <a:pt x="504" y="383"/>
                  <a:pt x="511" y="366"/>
                </a:cubicBezTo>
                <a:cubicBezTo>
                  <a:pt x="517" y="350"/>
                  <a:pt x="522" y="334"/>
                  <a:pt x="526" y="317"/>
                </a:cubicBezTo>
                <a:cubicBezTo>
                  <a:pt x="529" y="300"/>
                  <a:pt x="531" y="283"/>
                  <a:pt x="531" y="265"/>
                </a:cubicBezTo>
                <a:cubicBezTo>
                  <a:pt x="531" y="248"/>
                  <a:pt x="529" y="231"/>
                  <a:pt x="526" y="214"/>
                </a:cubicBezTo>
                <a:cubicBezTo>
                  <a:pt x="522" y="197"/>
                  <a:pt x="517" y="180"/>
                  <a:pt x="511" y="164"/>
                </a:cubicBezTo>
                <a:cubicBezTo>
                  <a:pt x="504" y="148"/>
                  <a:pt x="496" y="133"/>
                  <a:pt x="486" y="118"/>
                </a:cubicBezTo>
                <a:cubicBezTo>
                  <a:pt x="476" y="104"/>
                  <a:pt x="465" y="90"/>
                  <a:pt x="453" y="78"/>
                </a:cubicBezTo>
                <a:cubicBezTo>
                  <a:pt x="441" y="66"/>
                  <a:pt x="428" y="55"/>
                  <a:pt x="413" y="45"/>
                </a:cubicBezTo>
                <a:cubicBezTo>
                  <a:pt x="399" y="36"/>
                  <a:pt x="383" y="27"/>
                  <a:pt x="367" y="20"/>
                </a:cubicBezTo>
                <a:cubicBezTo>
                  <a:pt x="351" y="13"/>
                  <a:pt x="335" y="8"/>
                  <a:pt x="318" y="5"/>
                </a:cubicBezTo>
                <a:cubicBezTo>
                  <a:pt x="301" y="1"/>
                  <a:pt x="283" y="0"/>
                  <a:pt x="266" y="0"/>
                </a:cubicBezTo>
                <a:cubicBezTo>
                  <a:pt x="249" y="0"/>
                  <a:pt x="232" y="1"/>
                  <a:pt x="214" y="5"/>
                </a:cubicBezTo>
                <a:cubicBezTo>
                  <a:pt x="197" y="8"/>
                  <a:pt x="181" y="13"/>
                  <a:pt x="165" y="20"/>
                </a:cubicBezTo>
                <a:cubicBezTo>
                  <a:pt x="149" y="27"/>
                  <a:pt x="134" y="36"/>
                  <a:pt x="119" y="45"/>
                </a:cubicBezTo>
                <a:cubicBezTo>
                  <a:pt x="105" y="55"/>
                  <a:pt x="91" y="66"/>
                  <a:pt x="79" y="78"/>
                </a:cubicBezTo>
                <a:cubicBezTo>
                  <a:pt x="67" y="90"/>
                  <a:pt x="56" y="104"/>
                  <a:pt x="45" y="118"/>
                </a:cubicBezTo>
                <a:cubicBezTo>
                  <a:pt x="35" y="133"/>
                  <a:pt x="27" y="148"/>
                  <a:pt x="21" y="164"/>
                </a:cubicBezTo>
                <a:cubicBezTo>
                  <a:pt x="14" y="180"/>
                  <a:pt x="9" y="197"/>
                  <a:pt x="6" y="214"/>
                </a:cubicBezTo>
                <a:cubicBezTo>
                  <a:pt x="2" y="231"/>
                  <a:pt x="0" y="248"/>
                  <a:pt x="0" y="265"/>
                </a:cubicBezTo>
                <a:cubicBezTo>
                  <a:pt x="0" y="283"/>
                  <a:pt x="2" y="300"/>
                  <a:pt x="6" y="317"/>
                </a:cubicBezTo>
                <a:cubicBezTo>
                  <a:pt x="9" y="334"/>
                  <a:pt x="14" y="350"/>
                  <a:pt x="21" y="366"/>
                </a:cubicBezTo>
                <a:cubicBezTo>
                  <a:pt x="27" y="383"/>
                  <a:pt x="35" y="398"/>
                  <a:pt x="45" y="412"/>
                </a:cubicBezTo>
                <a:cubicBezTo>
                  <a:pt x="56" y="427"/>
                  <a:pt x="67" y="440"/>
                  <a:pt x="79" y="452"/>
                </a:cubicBezTo>
                <a:cubicBezTo>
                  <a:pt x="91" y="465"/>
                  <a:pt x="105" y="476"/>
                  <a:pt x="119" y="485"/>
                </a:cubicBezTo>
                <a:cubicBezTo>
                  <a:pt x="134" y="495"/>
                  <a:pt x="149" y="503"/>
                  <a:pt x="165" y="510"/>
                </a:cubicBezTo>
                <a:cubicBezTo>
                  <a:pt x="181" y="516"/>
                  <a:pt x="197" y="521"/>
                  <a:pt x="214" y="525"/>
                </a:cubicBezTo>
                <a:cubicBezTo>
                  <a:pt x="232" y="528"/>
                  <a:pt x="249" y="530"/>
                  <a:pt x="266" y="530"/>
                </a:cubicBezTo>
                <a:moveTo>
                  <a:pt x="383" y="217"/>
                </a:moveTo>
                <a:lnTo>
                  <a:pt x="251" y="349"/>
                </a:lnTo>
                <a:cubicBezTo>
                  <a:pt x="241" y="359"/>
                  <a:pt x="225" y="359"/>
                  <a:pt x="216" y="349"/>
                </a:cubicBezTo>
                <a:lnTo>
                  <a:pt x="149" y="283"/>
                </a:lnTo>
                <a:cubicBezTo>
                  <a:pt x="140" y="273"/>
                  <a:pt x="140" y="257"/>
                  <a:pt x="149" y="248"/>
                </a:cubicBezTo>
                <a:cubicBezTo>
                  <a:pt x="159" y="238"/>
                  <a:pt x="175" y="238"/>
                  <a:pt x="184" y="248"/>
                </a:cubicBezTo>
                <a:lnTo>
                  <a:pt x="233" y="296"/>
                </a:lnTo>
                <a:lnTo>
                  <a:pt x="348" y="181"/>
                </a:lnTo>
                <a:cubicBezTo>
                  <a:pt x="357" y="172"/>
                  <a:pt x="373" y="172"/>
                  <a:pt x="383" y="181"/>
                </a:cubicBezTo>
                <a:cubicBezTo>
                  <a:pt x="392" y="191"/>
                  <a:pt x="392" y="207"/>
                  <a:pt x="383" y="217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762120" y="4147560"/>
            <a:ext cx="533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制度。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5" name="文本框 244"/>
          <p:cNvSpPr txBox="1"/>
          <p:nvPr/>
        </p:nvSpPr>
        <p:spPr>
          <a:xfrm>
            <a:off x="762120" y="4614120"/>
            <a:ext cx="5867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人才队伍：深化招才引智，竞争上岗，推进市场化用工和薪酬分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6" name="任意多边形: 形状 245"/>
          <p:cNvSpPr/>
          <p:nvPr/>
        </p:nvSpPr>
        <p:spPr>
          <a:xfrm>
            <a:off x="6553080" y="761760"/>
            <a:ext cx="5639040" cy="6096240"/>
          </a:xfrm>
          <a:custGeom>
            <a:avLst/>
            <a:gdLst/>
            <a:ahLst/>
            <a:cxnLst/>
            <a:rect l="0" t="0" r="r" b="b"/>
            <a:pathLst>
              <a:path w="15664" h="16934">
                <a:moveTo>
                  <a:pt x="0" y="0"/>
                </a:moveTo>
                <a:lnTo>
                  <a:pt x="15664" y="0"/>
                </a:lnTo>
                <a:lnTo>
                  <a:pt x="15664" y="16934"/>
                </a:lnTo>
                <a:lnTo>
                  <a:pt x="0" y="16934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47" name="图片 246"/>
          <p:cNvPicPr/>
          <p:nvPr/>
        </p:nvPicPr>
        <p:blipFill>
          <a:blip r:embed="rId1"/>
          <a:stretch>
            <a:fillRect/>
          </a:stretch>
        </p:blipFill>
        <p:spPr>
          <a:xfrm>
            <a:off x="6552720" y="762120"/>
            <a:ext cx="5639400" cy="6095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8" name="任意多边形: 形状 247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762120" y="4919040"/>
            <a:ext cx="54483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配；推行经理层任期制和契约化管理，建立协同制衡机制。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0" name="任意多边形: 形状 249"/>
          <p:cNvSpPr/>
          <p:nvPr/>
        </p:nvSpPr>
        <p:spPr>
          <a:xfrm>
            <a:off x="3933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457200" y="239760"/>
            <a:ext cx="386619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2" name="任意多边形: 形状 251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4198680" y="280440"/>
            <a:ext cx="12763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国企改革（三）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5" name="文本框 254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20" y="761760"/>
            <a:ext cx="5657850" cy="5714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任意多边形: 形状 25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7" name="任意多边形: 形状 25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58" name="图片 25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9" name="任意多边形: 形状 258"/>
          <p:cNvSpPr/>
          <p:nvPr/>
        </p:nvSpPr>
        <p:spPr>
          <a:xfrm>
            <a:off x="11810880" y="5790960"/>
            <a:ext cx="76320" cy="762480"/>
          </a:xfrm>
          <a:custGeom>
            <a:avLst/>
            <a:gdLst/>
            <a:ahLst/>
            <a:cxnLst/>
            <a:rect l="0" t="0" r="r" b="b"/>
            <a:pathLst>
              <a:path w="212" h="2118">
                <a:moveTo>
                  <a:pt x="0" y="0"/>
                </a:moveTo>
                <a:lnTo>
                  <a:pt x="212" y="0"/>
                </a:lnTo>
                <a:lnTo>
                  <a:pt x="212" y="2118"/>
                </a:lnTo>
                <a:lnTo>
                  <a:pt x="0" y="211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0" name="任意多边形: 形状 259"/>
          <p:cNvSpPr/>
          <p:nvPr/>
        </p:nvSpPr>
        <p:spPr>
          <a:xfrm>
            <a:off x="10706040" y="647640"/>
            <a:ext cx="838440" cy="838440"/>
          </a:xfrm>
          <a:custGeom>
            <a:avLst/>
            <a:gdLst/>
            <a:ahLst/>
            <a:cxnLst/>
            <a:rect l="0" t="0" r="r" b="b"/>
            <a:pathLst>
              <a:path w="2329" h="2329" fill="none">
                <a:moveTo>
                  <a:pt x="2329" y="1164"/>
                </a:moveTo>
                <a:cubicBezTo>
                  <a:pt x="2329" y="1202"/>
                  <a:pt x="2327" y="1240"/>
                  <a:pt x="2323" y="1278"/>
                </a:cubicBezTo>
                <a:cubicBezTo>
                  <a:pt x="2320" y="1316"/>
                  <a:pt x="2314" y="1354"/>
                  <a:pt x="2307" y="1391"/>
                </a:cubicBezTo>
                <a:cubicBezTo>
                  <a:pt x="2299" y="1428"/>
                  <a:pt x="2290" y="1465"/>
                  <a:pt x="2279" y="1502"/>
                </a:cubicBezTo>
                <a:cubicBezTo>
                  <a:pt x="2268" y="1538"/>
                  <a:pt x="2255" y="1574"/>
                  <a:pt x="2240" y="1609"/>
                </a:cubicBezTo>
                <a:cubicBezTo>
                  <a:pt x="2226" y="1645"/>
                  <a:pt x="2210" y="1679"/>
                  <a:pt x="2192" y="1714"/>
                </a:cubicBezTo>
                <a:cubicBezTo>
                  <a:pt x="2174" y="1747"/>
                  <a:pt x="2154" y="1780"/>
                  <a:pt x="2133" y="1812"/>
                </a:cubicBezTo>
                <a:cubicBezTo>
                  <a:pt x="2112" y="1843"/>
                  <a:pt x="2089" y="1874"/>
                  <a:pt x="2065" y="1903"/>
                </a:cubicBezTo>
                <a:cubicBezTo>
                  <a:pt x="2041" y="1933"/>
                  <a:pt x="2015" y="1961"/>
                  <a:pt x="1988" y="1988"/>
                </a:cubicBezTo>
                <a:cubicBezTo>
                  <a:pt x="1961" y="2015"/>
                  <a:pt x="1933" y="2041"/>
                  <a:pt x="1903" y="2065"/>
                </a:cubicBezTo>
                <a:cubicBezTo>
                  <a:pt x="1874" y="2089"/>
                  <a:pt x="1843" y="2112"/>
                  <a:pt x="1812" y="2133"/>
                </a:cubicBezTo>
                <a:cubicBezTo>
                  <a:pt x="1780" y="2154"/>
                  <a:pt x="1747" y="2174"/>
                  <a:pt x="1714" y="2192"/>
                </a:cubicBezTo>
                <a:cubicBezTo>
                  <a:pt x="1679" y="2210"/>
                  <a:pt x="1645" y="2226"/>
                  <a:pt x="1609" y="2240"/>
                </a:cubicBezTo>
                <a:cubicBezTo>
                  <a:pt x="1574" y="2255"/>
                  <a:pt x="1538" y="2268"/>
                  <a:pt x="1502" y="2279"/>
                </a:cubicBezTo>
                <a:cubicBezTo>
                  <a:pt x="1465" y="2290"/>
                  <a:pt x="1428" y="2299"/>
                  <a:pt x="1391" y="2307"/>
                </a:cubicBezTo>
                <a:cubicBezTo>
                  <a:pt x="1354" y="2314"/>
                  <a:pt x="1316" y="2320"/>
                  <a:pt x="1278" y="2323"/>
                </a:cubicBezTo>
                <a:cubicBezTo>
                  <a:pt x="1240" y="2327"/>
                  <a:pt x="1202" y="2329"/>
                  <a:pt x="1164" y="2329"/>
                </a:cubicBezTo>
                <a:cubicBezTo>
                  <a:pt x="1126" y="2329"/>
                  <a:pt x="1088" y="2327"/>
                  <a:pt x="1050" y="2323"/>
                </a:cubicBezTo>
                <a:cubicBezTo>
                  <a:pt x="1012" y="2320"/>
                  <a:pt x="974" y="2314"/>
                  <a:pt x="937" y="2307"/>
                </a:cubicBezTo>
                <a:cubicBezTo>
                  <a:pt x="899" y="2299"/>
                  <a:pt x="862" y="2290"/>
                  <a:pt x="826" y="2279"/>
                </a:cubicBezTo>
                <a:cubicBezTo>
                  <a:pt x="789" y="2268"/>
                  <a:pt x="754" y="2255"/>
                  <a:pt x="718" y="2240"/>
                </a:cubicBezTo>
                <a:cubicBezTo>
                  <a:pt x="683" y="2226"/>
                  <a:pt x="649" y="2210"/>
                  <a:pt x="615" y="2192"/>
                </a:cubicBezTo>
                <a:cubicBezTo>
                  <a:pt x="581" y="2174"/>
                  <a:pt x="549" y="2154"/>
                  <a:pt x="517" y="2133"/>
                </a:cubicBezTo>
                <a:cubicBezTo>
                  <a:pt x="485" y="2112"/>
                  <a:pt x="455" y="2089"/>
                  <a:pt x="425" y="2065"/>
                </a:cubicBezTo>
                <a:cubicBezTo>
                  <a:pt x="396" y="2041"/>
                  <a:pt x="368" y="2015"/>
                  <a:pt x="341" y="1988"/>
                </a:cubicBezTo>
                <a:cubicBezTo>
                  <a:pt x="314" y="1961"/>
                  <a:pt x="288" y="1933"/>
                  <a:pt x="264" y="1903"/>
                </a:cubicBezTo>
                <a:cubicBezTo>
                  <a:pt x="240" y="1874"/>
                  <a:pt x="217" y="1843"/>
                  <a:pt x="196" y="1812"/>
                </a:cubicBezTo>
                <a:cubicBezTo>
                  <a:pt x="175" y="1780"/>
                  <a:pt x="155" y="1747"/>
                  <a:pt x="137" y="1714"/>
                </a:cubicBezTo>
                <a:cubicBezTo>
                  <a:pt x="119" y="1679"/>
                  <a:pt x="103" y="1645"/>
                  <a:pt x="88" y="1609"/>
                </a:cubicBezTo>
                <a:cubicBezTo>
                  <a:pt x="74" y="1574"/>
                  <a:pt x="61" y="1538"/>
                  <a:pt x="50" y="1502"/>
                </a:cubicBezTo>
                <a:cubicBezTo>
                  <a:pt x="39" y="1465"/>
                  <a:pt x="29" y="1428"/>
                  <a:pt x="22" y="1391"/>
                </a:cubicBezTo>
                <a:cubicBezTo>
                  <a:pt x="15" y="1354"/>
                  <a:pt x="9" y="1316"/>
                  <a:pt x="5" y="1278"/>
                </a:cubicBezTo>
                <a:cubicBezTo>
                  <a:pt x="2" y="1240"/>
                  <a:pt x="0" y="1202"/>
                  <a:pt x="0" y="1164"/>
                </a:cubicBezTo>
                <a:cubicBezTo>
                  <a:pt x="0" y="1126"/>
                  <a:pt x="2" y="1088"/>
                  <a:pt x="5" y="1050"/>
                </a:cubicBezTo>
                <a:cubicBezTo>
                  <a:pt x="9" y="1012"/>
                  <a:pt x="15" y="974"/>
                  <a:pt x="22" y="937"/>
                </a:cubicBezTo>
                <a:cubicBezTo>
                  <a:pt x="29" y="899"/>
                  <a:pt x="39" y="862"/>
                  <a:pt x="50" y="826"/>
                </a:cubicBezTo>
                <a:cubicBezTo>
                  <a:pt x="61" y="789"/>
                  <a:pt x="74" y="754"/>
                  <a:pt x="88" y="718"/>
                </a:cubicBezTo>
                <a:cubicBezTo>
                  <a:pt x="103" y="683"/>
                  <a:pt x="119" y="649"/>
                  <a:pt x="137" y="615"/>
                </a:cubicBezTo>
                <a:cubicBezTo>
                  <a:pt x="155" y="581"/>
                  <a:pt x="175" y="549"/>
                  <a:pt x="196" y="517"/>
                </a:cubicBezTo>
                <a:cubicBezTo>
                  <a:pt x="217" y="485"/>
                  <a:pt x="240" y="455"/>
                  <a:pt x="264" y="425"/>
                </a:cubicBezTo>
                <a:cubicBezTo>
                  <a:pt x="288" y="396"/>
                  <a:pt x="314" y="368"/>
                  <a:pt x="341" y="341"/>
                </a:cubicBezTo>
                <a:cubicBezTo>
                  <a:pt x="368" y="314"/>
                  <a:pt x="396" y="288"/>
                  <a:pt x="425" y="264"/>
                </a:cubicBezTo>
                <a:cubicBezTo>
                  <a:pt x="455" y="240"/>
                  <a:pt x="485" y="217"/>
                  <a:pt x="517" y="196"/>
                </a:cubicBezTo>
                <a:cubicBezTo>
                  <a:pt x="549" y="175"/>
                  <a:pt x="581" y="155"/>
                  <a:pt x="615" y="137"/>
                </a:cubicBezTo>
                <a:cubicBezTo>
                  <a:pt x="649" y="119"/>
                  <a:pt x="683" y="103"/>
                  <a:pt x="718" y="88"/>
                </a:cubicBezTo>
                <a:cubicBezTo>
                  <a:pt x="754" y="74"/>
                  <a:pt x="789" y="61"/>
                  <a:pt x="826" y="50"/>
                </a:cubicBezTo>
                <a:cubicBezTo>
                  <a:pt x="862" y="39"/>
                  <a:pt x="899" y="29"/>
                  <a:pt x="937" y="22"/>
                </a:cubicBezTo>
                <a:cubicBezTo>
                  <a:pt x="974" y="15"/>
                  <a:pt x="1012" y="9"/>
                  <a:pt x="1050" y="5"/>
                </a:cubicBezTo>
                <a:cubicBezTo>
                  <a:pt x="1088" y="2"/>
                  <a:pt x="1126" y="0"/>
                  <a:pt x="1164" y="0"/>
                </a:cubicBezTo>
                <a:cubicBezTo>
                  <a:pt x="1202" y="0"/>
                  <a:pt x="1240" y="2"/>
                  <a:pt x="1278" y="5"/>
                </a:cubicBezTo>
                <a:cubicBezTo>
                  <a:pt x="1316" y="9"/>
                  <a:pt x="1354" y="15"/>
                  <a:pt x="1391" y="22"/>
                </a:cubicBezTo>
                <a:cubicBezTo>
                  <a:pt x="1428" y="29"/>
                  <a:pt x="1465" y="39"/>
                  <a:pt x="1502" y="50"/>
                </a:cubicBezTo>
                <a:cubicBezTo>
                  <a:pt x="1538" y="61"/>
                  <a:pt x="1574" y="74"/>
                  <a:pt x="1609" y="88"/>
                </a:cubicBezTo>
                <a:cubicBezTo>
                  <a:pt x="1645" y="103"/>
                  <a:pt x="1679" y="119"/>
                  <a:pt x="1714" y="137"/>
                </a:cubicBezTo>
                <a:cubicBezTo>
                  <a:pt x="1747" y="155"/>
                  <a:pt x="1780" y="175"/>
                  <a:pt x="1812" y="196"/>
                </a:cubicBezTo>
                <a:cubicBezTo>
                  <a:pt x="1843" y="217"/>
                  <a:pt x="1874" y="240"/>
                  <a:pt x="1903" y="264"/>
                </a:cubicBezTo>
                <a:cubicBezTo>
                  <a:pt x="1933" y="288"/>
                  <a:pt x="1961" y="314"/>
                  <a:pt x="1988" y="341"/>
                </a:cubicBezTo>
                <a:cubicBezTo>
                  <a:pt x="2015" y="368"/>
                  <a:pt x="2041" y="396"/>
                  <a:pt x="2065" y="425"/>
                </a:cubicBezTo>
                <a:cubicBezTo>
                  <a:pt x="2089" y="455"/>
                  <a:pt x="2112" y="485"/>
                  <a:pt x="2133" y="517"/>
                </a:cubicBezTo>
                <a:cubicBezTo>
                  <a:pt x="2154" y="549"/>
                  <a:pt x="2174" y="581"/>
                  <a:pt x="2192" y="615"/>
                </a:cubicBezTo>
                <a:cubicBezTo>
                  <a:pt x="2210" y="649"/>
                  <a:pt x="2226" y="683"/>
                  <a:pt x="2240" y="718"/>
                </a:cubicBezTo>
                <a:cubicBezTo>
                  <a:pt x="2255" y="754"/>
                  <a:pt x="2268" y="789"/>
                  <a:pt x="2279" y="826"/>
                </a:cubicBezTo>
                <a:cubicBezTo>
                  <a:pt x="2290" y="862"/>
                  <a:pt x="2299" y="899"/>
                  <a:pt x="2307" y="937"/>
                </a:cubicBezTo>
                <a:cubicBezTo>
                  <a:pt x="2314" y="974"/>
                  <a:pt x="2320" y="1012"/>
                  <a:pt x="2323" y="1050"/>
                </a:cubicBezTo>
                <a:cubicBezTo>
                  <a:pt x="2327" y="1088"/>
                  <a:pt x="2329" y="1126"/>
                  <a:pt x="2329" y="1164"/>
                </a:cubicBezTo>
              </a:path>
            </a:pathLst>
          </a:custGeom>
          <a:ln w="75960">
            <a:solidFill>
              <a:srgbClr val="0A2463">
                <a:alpha val="10000"/>
              </a:srgbClr>
            </a:solidFill>
            <a:miter/>
          </a:ln>
        </p:spPr>
        <p:txBody>
          <a:bodyPr lIns="37800" tIns="37800" rIns="37800" bIns="3780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1" name="任意多边形: 形状 260"/>
          <p:cNvSpPr/>
          <p:nvPr/>
        </p:nvSpPr>
        <p:spPr>
          <a:xfrm>
            <a:off x="609480" y="1104840"/>
            <a:ext cx="609840" cy="38160"/>
          </a:xfrm>
          <a:custGeom>
            <a:avLst/>
            <a:gdLst/>
            <a:ahLst/>
            <a:cxnLst/>
            <a:rect l="0" t="0" r="r" b="b"/>
            <a:pathLst>
              <a:path w="1694" h="106">
                <a:moveTo>
                  <a:pt x="0" y="0"/>
                </a:moveTo>
                <a:lnTo>
                  <a:pt x="1694" y="0"/>
                </a:lnTo>
                <a:lnTo>
                  <a:pt x="1694" y="106"/>
                </a:lnTo>
                <a:lnTo>
                  <a:pt x="0" y="106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2" name="任意多边形: 形状 261"/>
          <p:cNvSpPr/>
          <p:nvPr/>
        </p:nvSpPr>
        <p:spPr>
          <a:xfrm>
            <a:off x="609480" y="2590560"/>
            <a:ext cx="381240" cy="381240"/>
          </a:xfrm>
          <a:custGeom>
            <a:avLst/>
            <a:gdLst/>
            <a:ahLst/>
            <a:cxnLst/>
            <a:rect l="0" t="0" r="r" b="b"/>
            <a:pathLst>
              <a:path w="1059" h="1059">
                <a:moveTo>
                  <a:pt x="0" y="848"/>
                </a:moveTo>
                <a:lnTo>
                  <a:pt x="0" y="212"/>
                </a:lnTo>
                <a:cubicBezTo>
                  <a:pt x="0" y="198"/>
                  <a:pt x="1" y="184"/>
                  <a:pt x="4" y="171"/>
                </a:cubicBezTo>
                <a:cubicBezTo>
                  <a:pt x="7" y="157"/>
                  <a:pt x="11" y="144"/>
                  <a:pt x="16" y="131"/>
                </a:cubicBezTo>
                <a:cubicBezTo>
                  <a:pt x="21" y="118"/>
                  <a:pt x="28" y="106"/>
                  <a:pt x="36" y="94"/>
                </a:cubicBezTo>
                <a:cubicBezTo>
                  <a:pt x="43" y="83"/>
                  <a:pt x="52" y="72"/>
                  <a:pt x="62" y="62"/>
                </a:cubicBezTo>
                <a:cubicBezTo>
                  <a:pt x="72" y="52"/>
                  <a:pt x="82" y="44"/>
                  <a:pt x="94" y="36"/>
                </a:cubicBezTo>
                <a:cubicBezTo>
                  <a:pt x="105" y="28"/>
                  <a:pt x="118" y="22"/>
                  <a:pt x="130" y="16"/>
                </a:cubicBezTo>
                <a:cubicBezTo>
                  <a:pt x="143" y="11"/>
                  <a:pt x="157" y="7"/>
                  <a:pt x="170" y="4"/>
                </a:cubicBezTo>
                <a:cubicBezTo>
                  <a:pt x="184" y="2"/>
                  <a:pt x="198" y="0"/>
                  <a:pt x="211" y="0"/>
                </a:cubicBezTo>
                <a:lnTo>
                  <a:pt x="846" y="0"/>
                </a:lnTo>
                <a:cubicBezTo>
                  <a:pt x="860" y="0"/>
                  <a:pt x="874" y="2"/>
                  <a:pt x="888" y="4"/>
                </a:cubicBezTo>
                <a:cubicBezTo>
                  <a:pt x="901" y="7"/>
                  <a:pt x="915" y="11"/>
                  <a:pt x="928" y="16"/>
                </a:cubicBezTo>
                <a:cubicBezTo>
                  <a:pt x="940" y="22"/>
                  <a:pt x="954" y="28"/>
                  <a:pt x="965" y="36"/>
                </a:cubicBezTo>
                <a:cubicBezTo>
                  <a:pt x="977" y="44"/>
                  <a:pt x="987" y="52"/>
                  <a:pt x="997" y="62"/>
                </a:cubicBezTo>
                <a:cubicBezTo>
                  <a:pt x="1007" y="72"/>
                  <a:pt x="1016" y="83"/>
                  <a:pt x="1023" y="94"/>
                </a:cubicBezTo>
                <a:cubicBezTo>
                  <a:pt x="1031" y="106"/>
                  <a:pt x="1038" y="118"/>
                  <a:pt x="1043" y="131"/>
                </a:cubicBezTo>
                <a:cubicBezTo>
                  <a:pt x="1048" y="144"/>
                  <a:pt x="1052" y="157"/>
                  <a:pt x="1055" y="171"/>
                </a:cubicBezTo>
                <a:cubicBezTo>
                  <a:pt x="1058" y="184"/>
                  <a:pt x="1059" y="198"/>
                  <a:pt x="1059" y="212"/>
                </a:cubicBezTo>
                <a:lnTo>
                  <a:pt x="1059" y="848"/>
                </a:lnTo>
                <a:cubicBezTo>
                  <a:pt x="1059" y="862"/>
                  <a:pt x="1058" y="875"/>
                  <a:pt x="1055" y="889"/>
                </a:cubicBezTo>
                <a:cubicBezTo>
                  <a:pt x="1052" y="903"/>
                  <a:pt x="1048" y="916"/>
                  <a:pt x="1043" y="929"/>
                </a:cubicBezTo>
                <a:cubicBezTo>
                  <a:pt x="1038" y="942"/>
                  <a:pt x="1031" y="954"/>
                  <a:pt x="1023" y="965"/>
                </a:cubicBezTo>
                <a:cubicBezTo>
                  <a:pt x="1016" y="977"/>
                  <a:pt x="1007" y="988"/>
                  <a:pt x="997" y="998"/>
                </a:cubicBezTo>
                <a:cubicBezTo>
                  <a:pt x="987" y="1007"/>
                  <a:pt x="977" y="1016"/>
                  <a:pt x="965" y="1024"/>
                </a:cubicBezTo>
                <a:cubicBezTo>
                  <a:pt x="954" y="1032"/>
                  <a:pt x="940" y="1038"/>
                  <a:pt x="928" y="1043"/>
                </a:cubicBezTo>
                <a:cubicBezTo>
                  <a:pt x="915" y="1049"/>
                  <a:pt x="901" y="1053"/>
                  <a:pt x="888" y="1055"/>
                </a:cubicBezTo>
                <a:cubicBezTo>
                  <a:pt x="874" y="1058"/>
                  <a:pt x="860" y="1059"/>
                  <a:pt x="846" y="1059"/>
                </a:cubicBezTo>
                <a:lnTo>
                  <a:pt x="211" y="1059"/>
                </a:lnTo>
                <a:cubicBezTo>
                  <a:pt x="198" y="1059"/>
                  <a:pt x="184" y="1058"/>
                  <a:pt x="170" y="1055"/>
                </a:cubicBezTo>
                <a:cubicBezTo>
                  <a:pt x="157" y="1053"/>
                  <a:pt x="143" y="1049"/>
                  <a:pt x="130" y="1043"/>
                </a:cubicBezTo>
                <a:cubicBezTo>
                  <a:pt x="118" y="1038"/>
                  <a:pt x="105" y="1032"/>
                  <a:pt x="94" y="1024"/>
                </a:cubicBezTo>
                <a:cubicBezTo>
                  <a:pt x="82" y="1016"/>
                  <a:pt x="72" y="1007"/>
                  <a:pt x="62" y="998"/>
                </a:cubicBezTo>
                <a:cubicBezTo>
                  <a:pt x="52" y="988"/>
                  <a:pt x="43" y="977"/>
                  <a:pt x="36" y="965"/>
                </a:cubicBezTo>
                <a:cubicBezTo>
                  <a:pt x="28" y="954"/>
                  <a:pt x="21" y="942"/>
                  <a:pt x="16" y="929"/>
                </a:cubicBezTo>
                <a:cubicBezTo>
                  <a:pt x="11" y="916"/>
                  <a:pt x="7" y="903"/>
                  <a:pt x="4" y="889"/>
                </a:cubicBezTo>
                <a:cubicBezTo>
                  <a:pt x="1" y="875"/>
                  <a:pt x="0" y="862"/>
                  <a:pt x="0" y="848"/>
                </a:cubicBez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3" name="任意多边形: 形状 262"/>
          <p:cNvSpPr/>
          <p:nvPr/>
        </p:nvSpPr>
        <p:spPr>
          <a:xfrm>
            <a:off x="676080" y="2676240"/>
            <a:ext cx="257400" cy="229320"/>
          </a:xfrm>
          <a:custGeom>
            <a:avLst/>
            <a:gdLst/>
            <a:ahLst/>
            <a:cxnLst/>
            <a:rect l="0" t="0" r="r" b="b"/>
            <a:pathLst>
              <a:path w="715" h="637">
                <a:moveTo>
                  <a:pt x="387" y="31"/>
                </a:moveTo>
                <a:lnTo>
                  <a:pt x="387" y="44"/>
                </a:lnTo>
                <a:cubicBezTo>
                  <a:pt x="395" y="46"/>
                  <a:pt x="403" y="47"/>
                  <a:pt x="410" y="49"/>
                </a:cubicBezTo>
                <a:cubicBezTo>
                  <a:pt x="425" y="54"/>
                  <a:pt x="435" y="70"/>
                  <a:pt x="431" y="86"/>
                </a:cubicBezTo>
                <a:cubicBezTo>
                  <a:pt x="426" y="102"/>
                  <a:pt x="410" y="111"/>
                  <a:pt x="394" y="107"/>
                </a:cubicBezTo>
                <a:cubicBezTo>
                  <a:pt x="381" y="103"/>
                  <a:pt x="368" y="101"/>
                  <a:pt x="357" y="101"/>
                </a:cubicBezTo>
                <a:cubicBezTo>
                  <a:pt x="348" y="101"/>
                  <a:pt x="339" y="103"/>
                  <a:pt x="333" y="106"/>
                </a:cubicBezTo>
                <a:cubicBezTo>
                  <a:pt x="330" y="108"/>
                  <a:pt x="329" y="109"/>
                  <a:pt x="328" y="110"/>
                </a:cubicBezTo>
                <a:cubicBezTo>
                  <a:pt x="328" y="110"/>
                  <a:pt x="327" y="111"/>
                  <a:pt x="327" y="113"/>
                </a:cubicBezTo>
                <a:cubicBezTo>
                  <a:pt x="327" y="114"/>
                  <a:pt x="327" y="114"/>
                  <a:pt x="327" y="114"/>
                </a:cubicBezTo>
                <a:cubicBezTo>
                  <a:pt x="328" y="114"/>
                  <a:pt x="329" y="116"/>
                  <a:pt x="332" y="117"/>
                </a:cubicBezTo>
                <a:cubicBezTo>
                  <a:pt x="339" y="122"/>
                  <a:pt x="349" y="125"/>
                  <a:pt x="366" y="130"/>
                </a:cubicBezTo>
                <a:lnTo>
                  <a:pt x="367" y="130"/>
                </a:lnTo>
                <a:cubicBezTo>
                  <a:pt x="380" y="134"/>
                  <a:pt x="399" y="140"/>
                  <a:pt x="414" y="149"/>
                </a:cubicBezTo>
                <a:cubicBezTo>
                  <a:pt x="431" y="160"/>
                  <a:pt x="446" y="178"/>
                  <a:pt x="446" y="205"/>
                </a:cubicBezTo>
                <a:cubicBezTo>
                  <a:pt x="447" y="233"/>
                  <a:pt x="432" y="253"/>
                  <a:pt x="413" y="265"/>
                </a:cubicBezTo>
                <a:cubicBezTo>
                  <a:pt x="405" y="270"/>
                  <a:pt x="396" y="274"/>
                  <a:pt x="387" y="276"/>
                </a:cubicBezTo>
                <a:lnTo>
                  <a:pt x="387" y="289"/>
                </a:lnTo>
                <a:cubicBezTo>
                  <a:pt x="387" y="306"/>
                  <a:pt x="374" y="319"/>
                  <a:pt x="357" y="319"/>
                </a:cubicBezTo>
                <a:cubicBezTo>
                  <a:pt x="341" y="319"/>
                  <a:pt x="327" y="306"/>
                  <a:pt x="327" y="289"/>
                </a:cubicBezTo>
                <a:lnTo>
                  <a:pt x="327" y="275"/>
                </a:lnTo>
                <a:cubicBezTo>
                  <a:pt x="316" y="272"/>
                  <a:pt x="305" y="268"/>
                  <a:pt x="296" y="265"/>
                </a:cubicBezTo>
                <a:cubicBezTo>
                  <a:pt x="293" y="264"/>
                  <a:pt x="291" y="263"/>
                  <a:pt x="288" y="263"/>
                </a:cubicBezTo>
                <a:cubicBezTo>
                  <a:pt x="273" y="258"/>
                  <a:pt x="264" y="241"/>
                  <a:pt x="269" y="225"/>
                </a:cubicBezTo>
                <a:cubicBezTo>
                  <a:pt x="275" y="209"/>
                  <a:pt x="291" y="201"/>
                  <a:pt x="307" y="206"/>
                </a:cubicBezTo>
                <a:cubicBezTo>
                  <a:pt x="310" y="207"/>
                  <a:pt x="313" y="208"/>
                  <a:pt x="316" y="209"/>
                </a:cubicBezTo>
                <a:cubicBezTo>
                  <a:pt x="333" y="215"/>
                  <a:pt x="345" y="219"/>
                  <a:pt x="358" y="220"/>
                </a:cubicBezTo>
                <a:cubicBezTo>
                  <a:pt x="368" y="220"/>
                  <a:pt x="377" y="218"/>
                  <a:pt x="382" y="214"/>
                </a:cubicBezTo>
                <a:cubicBezTo>
                  <a:pt x="384" y="213"/>
                  <a:pt x="385" y="212"/>
                  <a:pt x="386" y="211"/>
                </a:cubicBezTo>
                <a:cubicBezTo>
                  <a:pt x="386" y="210"/>
                  <a:pt x="387" y="209"/>
                  <a:pt x="387" y="206"/>
                </a:cubicBezTo>
                <a:cubicBezTo>
                  <a:pt x="387" y="204"/>
                  <a:pt x="387" y="203"/>
                  <a:pt x="382" y="200"/>
                </a:cubicBezTo>
                <a:cubicBezTo>
                  <a:pt x="375" y="195"/>
                  <a:pt x="364" y="192"/>
                  <a:pt x="348" y="187"/>
                </a:cubicBezTo>
                <a:lnTo>
                  <a:pt x="346" y="186"/>
                </a:lnTo>
                <a:cubicBezTo>
                  <a:pt x="333" y="182"/>
                  <a:pt x="315" y="177"/>
                  <a:pt x="301" y="168"/>
                </a:cubicBezTo>
                <a:cubicBezTo>
                  <a:pt x="284" y="158"/>
                  <a:pt x="268" y="141"/>
                  <a:pt x="268" y="114"/>
                </a:cubicBezTo>
                <a:cubicBezTo>
                  <a:pt x="268" y="85"/>
                  <a:pt x="284" y="66"/>
                  <a:pt x="302" y="55"/>
                </a:cubicBezTo>
                <a:cubicBezTo>
                  <a:pt x="310" y="50"/>
                  <a:pt x="319" y="47"/>
                  <a:pt x="327" y="45"/>
                </a:cubicBezTo>
                <a:lnTo>
                  <a:pt x="327" y="31"/>
                </a:lnTo>
                <a:cubicBezTo>
                  <a:pt x="327" y="14"/>
                  <a:pt x="341" y="0"/>
                  <a:pt x="357" y="0"/>
                </a:cubicBezTo>
                <a:cubicBezTo>
                  <a:pt x="374" y="0"/>
                  <a:pt x="387" y="14"/>
                  <a:pt x="387" y="31"/>
                </a:cubicBezTo>
                <a:moveTo>
                  <a:pt x="706" y="419"/>
                </a:moveTo>
                <a:cubicBezTo>
                  <a:pt x="722" y="441"/>
                  <a:pt x="717" y="472"/>
                  <a:pt x="695" y="489"/>
                </a:cubicBezTo>
                <a:lnTo>
                  <a:pt x="537" y="604"/>
                </a:lnTo>
                <a:cubicBezTo>
                  <a:pt x="508" y="626"/>
                  <a:pt x="473" y="637"/>
                  <a:pt x="437" y="637"/>
                </a:cubicBezTo>
                <a:lnTo>
                  <a:pt x="238" y="637"/>
                </a:lnTo>
                <a:lnTo>
                  <a:pt x="40" y="637"/>
                </a:lnTo>
                <a:cubicBezTo>
                  <a:pt x="18" y="637"/>
                  <a:pt x="0" y="620"/>
                  <a:pt x="0" y="598"/>
                </a:cubicBezTo>
                <a:lnTo>
                  <a:pt x="0" y="518"/>
                </a:lnTo>
                <a:cubicBezTo>
                  <a:pt x="0" y="496"/>
                  <a:pt x="18" y="479"/>
                  <a:pt x="40" y="479"/>
                </a:cubicBezTo>
                <a:lnTo>
                  <a:pt x="85" y="479"/>
                </a:lnTo>
                <a:lnTo>
                  <a:pt x="141" y="434"/>
                </a:lnTo>
                <a:cubicBezTo>
                  <a:pt x="169" y="411"/>
                  <a:pt x="204" y="399"/>
                  <a:pt x="240" y="399"/>
                </a:cubicBezTo>
                <a:lnTo>
                  <a:pt x="337" y="399"/>
                </a:lnTo>
                <a:lnTo>
                  <a:pt x="357" y="399"/>
                </a:lnTo>
                <a:lnTo>
                  <a:pt x="437" y="399"/>
                </a:lnTo>
                <a:cubicBezTo>
                  <a:pt x="459" y="399"/>
                  <a:pt x="476" y="417"/>
                  <a:pt x="476" y="439"/>
                </a:cubicBezTo>
                <a:cubicBezTo>
                  <a:pt x="476" y="461"/>
                  <a:pt x="459" y="479"/>
                  <a:pt x="437" y="479"/>
                </a:cubicBezTo>
                <a:lnTo>
                  <a:pt x="357" y="479"/>
                </a:lnTo>
                <a:lnTo>
                  <a:pt x="337" y="479"/>
                </a:lnTo>
                <a:cubicBezTo>
                  <a:pt x="326" y="479"/>
                  <a:pt x="318" y="487"/>
                  <a:pt x="318" y="498"/>
                </a:cubicBezTo>
                <a:cubicBezTo>
                  <a:pt x="318" y="509"/>
                  <a:pt x="326" y="518"/>
                  <a:pt x="337" y="518"/>
                </a:cubicBezTo>
                <a:lnTo>
                  <a:pt x="487" y="518"/>
                </a:lnTo>
                <a:lnTo>
                  <a:pt x="636" y="409"/>
                </a:lnTo>
                <a:cubicBezTo>
                  <a:pt x="658" y="393"/>
                  <a:pt x="689" y="397"/>
                  <a:pt x="706" y="419"/>
                </a:cubicBezTo>
                <a:moveTo>
                  <a:pt x="240" y="479"/>
                </a:moveTo>
                <a:lnTo>
                  <a:pt x="239" y="479"/>
                </a:lnTo>
                <a:lnTo>
                  <a:pt x="240" y="479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609480" y="634320"/>
            <a:ext cx="1659636" cy="3996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存在问题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5" name="任意多边形: 形状 264"/>
          <p:cNvSpPr/>
          <p:nvPr/>
        </p:nvSpPr>
        <p:spPr>
          <a:xfrm>
            <a:off x="1409400" y="3085920"/>
            <a:ext cx="172080" cy="171720"/>
          </a:xfrm>
          <a:custGeom>
            <a:avLst/>
            <a:gdLst/>
            <a:ahLst/>
            <a:cxnLst/>
            <a:rect l="0" t="0" r="r" b="b"/>
            <a:pathLst>
              <a:path w="478" h="477">
                <a:moveTo>
                  <a:pt x="239" y="477"/>
                </a:moveTo>
                <a:cubicBezTo>
                  <a:pt x="255" y="477"/>
                  <a:pt x="271" y="476"/>
                  <a:pt x="286" y="473"/>
                </a:cubicBezTo>
                <a:cubicBezTo>
                  <a:pt x="301" y="470"/>
                  <a:pt x="316" y="465"/>
                  <a:pt x="331" y="459"/>
                </a:cubicBezTo>
                <a:cubicBezTo>
                  <a:pt x="345" y="453"/>
                  <a:pt x="359" y="446"/>
                  <a:pt x="372" y="437"/>
                </a:cubicBezTo>
                <a:cubicBezTo>
                  <a:pt x="385" y="428"/>
                  <a:pt x="397" y="419"/>
                  <a:pt x="408" y="408"/>
                </a:cubicBezTo>
                <a:cubicBezTo>
                  <a:pt x="419" y="396"/>
                  <a:pt x="429" y="384"/>
                  <a:pt x="437" y="371"/>
                </a:cubicBezTo>
                <a:cubicBezTo>
                  <a:pt x="446" y="358"/>
                  <a:pt x="453" y="345"/>
                  <a:pt x="459" y="330"/>
                </a:cubicBezTo>
                <a:cubicBezTo>
                  <a:pt x="465" y="316"/>
                  <a:pt x="470" y="301"/>
                  <a:pt x="473" y="286"/>
                </a:cubicBezTo>
                <a:cubicBezTo>
                  <a:pt x="476" y="270"/>
                  <a:pt x="478" y="255"/>
                  <a:pt x="478" y="239"/>
                </a:cubicBezTo>
                <a:cubicBezTo>
                  <a:pt x="478" y="222"/>
                  <a:pt x="476" y="207"/>
                  <a:pt x="473" y="192"/>
                </a:cubicBezTo>
                <a:cubicBezTo>
                  <a:pt x="470" y="176"/>
                  <a:pt x="465" y="161"/>
                  <a:pt x="459" y="147"/>
                </a:cubicBezTo>
                <a:cubicBezTo>
                  <a:pt x="453" y="133"/>
                  <a:pt x="446" y="119"/>
                  <a:pt x="437" y="106"/>
                </a:cubicBezTo>
                <a:cubicBezTo>
                  <a:pt x="429" y="93"/>
                  <a:pt x="419" y="81"/>
                  <a:pt x="408" y="70"/>
                </a:cubicBezTo>
                <a:cubicBezTo>
                  <a:pt x="397" y="59"/>
                  <a:pt x="385" y="49"/>
                  <a:pt x="372" y="40"/>
                </a:cubicBezTo>
                <a:cubicBezTo>
                  <a:pt x="359" y="31"/>
                  <a:pt x="345" y="24"/>
                  <a:pt x="331" y="18"/>
                </a:cubicBezTo>
                <a:cubicBezTo>
                  <a:pt x="316" y="12"/>
                  <a:pt x="301" y="8"/>
                  <a:pt x="286" y="5"/>
                </a:cubicBezTo>
                <a:cubicBezTo>
                  <a:pt x="271" y="2"/>
                  <a:pt x="255" y="0"/>
                  <a:pt x="239" y="0"/>
                </a:cubicBezTo>
                <a:cubicBezTo>
                  <a:pt x="224" y="0"/>
                  <a:pt x="208" y="2"/>
                  <a:pt x="193" y="5"/>
                </a:cubicBezTo>
                <a:cubicBezTo>
                  <a:pt x="178" y="8"/>
                  <a:pt x="163" y="12"/>
                  <a:pt x="148" y="18"/>
                </a:cubicBezTo>
                <a:cubicBezTo>
                  <a:pt x="134" y="24"/>
                  <a:pt x="119" y="31"/>
                  <a:pt x="106" y="40"/>
                </a:cubicBezTo>
                <a:cubicBezTo>
                  <a:pt x="93" y="49"/>
                  <a:pt x="81" y="59"/>
                  <a:pt x="70" y="70"/>
                </a:cubicBezTo>
                <a:cubicBezTo>
                  <a:pt x="59" y="81"/>
                  <a:pt x="49" y="93"/>
                  <a:pt x="40" y="106"/>
                </a:cubicBezTo>
                <a:cubicBezTo>
                  <a:pt x="32" y="119"/>
                  <a:pt x="24" y="133"/>
                  <a:pt x="18" y="147"/>
                </a:cubicBezTo>
                <a:cubicBezTo>
                  <a:pt x="12" y="161"/>
                  <a:pt x="8" y="176"/>
                  <a:pt x="5" y="192"/>
                </a:cubicBezTo>
                <a:cubicBezTo>
                  <a:pt x="2" y="207"/>
                  <a:pt x="0" y="222"/>
                  <a:pt x="0" y="239"/>
                </a:cubicBezTo>
                <a:cubicBezTo>
                  <a:pt x="0" y="255"/>
                  <a:pt x="2" y="270"/>
                  <a:pt x="5" y="286"/>
                </a:cubicBezTo>
                <a:cubicBezTo>
                  <a:pt x="8" y="301"/>
                  <a:pt x="12" y="316"/>
                  <a:pt x="18" y="330"/>
                </a:cubicBezTo>
                <a:cubicBezTo>
                  <a:pt x="24" y="345"/>
                  <a:pt x="32" y="358"/>
                  <a:pt x="40" y="371"/>
                </a:cubicBezTo>
                <a:cubicBezTo>
                  <a:pt x="49" y="384"/>
                  <a:pt x="59" y="396"/>
                  <a:pt x="70" y="408"/>
                </a:cubicBezTo>
                <a:cubicBezTo>
                  <a:pt x="81" y="419"/>
                  <a:pt x="93" y="428"/>
                  <a:pt x="106" y="437"/>
                </a:cubicBezTo>
                <a:cubicBezTo>
                  <a:pt x="119" y="446"/>
                  <a:pt x="134" y="453"/>
                  <a:pt x="148" y="459"/>
                </a:cubicBezTo>
                <a:cubicBezTo>
                  <a:pt x="163" y="465"/>
                  <a:pt x="178" y="470"/>
                  <a:pt x="193" y="473"/>
                </a:cubicBezTo>
                <a:cubicBezTo>
                  <a:pt x="208" y="476"/>
                  <a:pt x="224" y="477"/>
                  <a:pt x="239" y="477"/>
                </a:cubicBezTo>
                <a:moveTo>
                  <a:pt x="172" y="216"/>
                </a:moveTo>
                <a:lnTo>
                  <a:pt x="306" y="216"/>
                </a:lnTo>
                <a:cubicBezTo>
                  <a:pt x="319" y="216"/>
                  <a:pt x="329" y="226"/>
                  <a:pt x="329" y="239"/>
                </a:cubicBezTo>
                <a:cubicBezTo>
                  <a:pt x="329" y="251"/>
                  <a:pt x="319" y="261"/>
                  <a:pt x="306" y="261"/>
                </a:cubicBezTo>
                <a:lnTo>
                  <a:pt x="172" y="261"/>
                </a:lnTo>
                <a:cubicBezTo>
                  <a:pt x="160" y="261"/>
                  <a:pt x="150" y="251"/>
                  <a:pt x="150" y="239"/>
                </a:cubicBezTo>
                <a:cubicBezTo>
                  <a:pt x="150" y="226"/>
                  <a:pt x="160" y="216"/>
                  <a:pt x="172" y="216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181160" y="2626200"/>
            <a:ext cx="3872484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公益资产占比大，融资难度增大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7" name="任意多边形: 形状 266"/>
          <p:cNvSpPr/>
          <p:nvPr/>
        </p:nvSpPr>
        <p:spPr>
          <a:xfrm>
            <a:off x="1409400" y="3485880"/>
            <a:ext cx="172080" cy="171720"/>
          </a:xfrm>
          <a:custGeom>
            <a:avLst/>
            <a:gdLst/>
            <a:ahLst/>
            <a:cxnLst/>
            <a:rect l="0" t="0" r="r" b="b"/>
            <a:pathLst>
              <a:path w="478" h="477">
                <a:moveTo>
                  <a:pt x="239" y="477"/>
                </a:moveTo>
                <a:cubicBezTo>
                  <a:pt x="255" y="477"/>
                  <a:pt x="271" y="476"/>
                  <a:pt x="286" y="473"/>
                </a:cubicBezTo>
                <a:cubicBezTo>
                  <a:pt x="301" y="470"/>
                  <a:pt x="316" y="465"/>
                  <a:pt x="331" y="459"/>
                </a:cubicBezTo>
                <a:cubicBezTo>
                  <a:pt x="345" y="453"/>
                  <a:pt x="359" y="446"/>
                  <a:pt x="372" y="437"/>
                </a:cubicBezTo>
                <a:cubicBezTo>
                  <a:pt x="385" y="429"/>
                  <a:pt x="397" y="419"/>
                  <a:pt x="408" y="408"/>
                </a:cubicBezTo>
                <a:cubicBezTo>
                  <a:pt x="419" y="397"/>
                  <a:pt x="429" y="385"/>
                  <a:pt x="437" y="372"/>
                </a:cubicBezTo>
                <a:cubicBezTo>
                  <a:pt x="446" y="359"/>
                  <a:pt x="453" y="345"/>
                  <a:pt x="459" y="331"/>
                </a:cubicBezTo>
                <a:cubicBezTo>
                  <a:pt x="465" y="316"/>
                  <a:pt x="470" y="301"/>
                  <a:pt x="473" y="286"/>
                </a:cubicBezTo>
                <a:cubicBezTo>
                  <a:pt x="476" y="270"/>
                  <a:pt x="478" y="255"/>
                  <a:pt x="478" y="239"/>
                </a:cubicBezTo>
                <a:cubicBezTo>
                  <a:pt x="478" y="224"/>
                  <a:pt x="476" y="208"/>
                  <a:pt x="473" y="193"/>
                </a:cubicBezTo>
                <a:cubicBezTo>
                  <a:pt x="470" y="178"/>
                  <a:pt x="465" y="163"/>
                  <a:pt x="459" y="148"/>
                </a:cubicBezTo>
                <a:cubicBezTo>
                  <a:pt x="453" y="134"/>
                  <a:pt x="446" y="120"/>
                  <a:pt x="437" y="107"/>
                </a:cubicBezTo>
                <a:cubicBezTo>
                  <a:pt x="429" y="94"/>
                  <a:pt x="419" y="82"/>
                  <a:pt x="408" y="70"/>
                </a:cubicBezTo>
                <a:cubicBezTo>
                  <a:pt x="397" y="59"/>
                  <a:pt x="385" y="49"/>
                  <a:pt x="372" y="40"/>
                </a:cubicBezTo>
                <a:cubicBezTo>
                  <a:pt x="359" y="32"/>
                  <a:pt x="345" y="24"/>
                  <a:pt x="331" y="18"/>
                </a:cubicBezTo>
                <a:cubicBezTo>
                  <a:pt x="316" y="12"/>
                  <a:pt x="301" y="8"/>
                  <a:pt x="286" y="5"/>
                </a:cubicBezTo>
                <a:cubicBezTo>
                  <a:pt x="271" y="2"/>
                  <a:pt x="255" y="0"/>
                  <a:pt x="239" y="0"/>
                </a:cubicBezTo>
                <a:cubicBezTo>
                  <a:pt x="224" y="0"/>
                  <a:pt x="208" y="2"/>
                  <a:pt x="193" y="5"/>
                </a:cubicBezTo>
                <a:cubicBezTo>
                  <a:pt x="178" y="8"/>
                  <a:pt x="163" y="12"/>
                  <a:pt x="148" y="18"/>
                </a:cubicBezTo>
                <a:cubicBezTo>
                  <a:pt x="134" y="24"/>
                  <a:pt x="119" y="32"/>
                  <a:pt x="106" y="40"/>
                </a:cubicBezTo>
                <a:cubicBezTo>
                  <a:pt x="93" y="49"/>
                  <a:pt x="81" y="59"/>
                  <a:pt x="70" y="70"/>
                </a:cubicBezTo>
                <a:cubicBezTo>
                  <a:pt x="59" y="82"/>
                  <a:pt x="49" y="94"/>
                  <a:pt x="40" y="107"/>
                </a:cubicBezTo>
                <a:cubicBezTo>
                  <a:pt x="32" y="120"/>
                  <a:pt x="24" y="134"/>
                  <a:pt x="18" y="148"/>
                </a:cubicBezTo>
                <a:cubicBezTo>
                  <a:pt x="12" y="163"/>
                  <a:pt x="8" y="178"/>
                  <a:pt x="5" y="193"/>
                </a:cubicBezTo>
                <a:cubicBezTo>
                  <a:pt x="2" y="208"/>
                  <a:pt x="0" y="224"/>
                  <a:pt x="0" y="239"/>
                </a:cubicBezTo>
                <a:cubicBezTo>
                  <a:pt x="0" y="255"/>
                  <a:pt x="2" y="270"/>
                  <a:pt x="5" y="286"/>
                </a:cubicBezTo>
                <a:cubicBezTo>
                  <a:pt x="8" y="301"/>
                  <a:pt x="12" y="316"/>
                  <a:pt x="18" y="331"/>
                </a:cubicBezTo>
                <a:cubicBezTo>
                  <a:pt x="24" y="345"/>
                  <a:pt x="32" y="359"/>
                  <a:pt x="40" y="372"/>
                </a:cubicBezTo>
                <a:cubicBezTo>
                  <a:pt x="49" y="385"/>
                  <a:pt x="59" y="397"/>
                  <a:pt x="70" y="408"/>
                </a:cubicBezTo>
                <a:cubicBezTo>
                  <a:pt x="81" y="419"/>
                  <a:pt x="93" y="429"/>
                  <a:pt x="106" y="437"/>
                </a:cubicBezTo>
                <a:cubicBezTo>
                  <a:pt x="119" y="446"/>
                  <a:pt x="134" y="453"/>
                  <a:pt x="148" y="459"/>
                </a:cubicBezTo>
                <a:cubicBezTo>
                  <a:pt x="163" y="465"/>
                  <a:pt x="178" y="470"/>
                  <a:pt x="193" y="473"/>
                </a:cubicBezTo>
                <a:cubicBezTo>
                  <a:pt x="208" y="476"/>
                  <a:pt x="224" y="477"/>
                  <a:pt x="239" y="477"/>
                </a:cubicBezTo>
                <a:moveTo>
                  <a:pt x="172" y="217"/>
                </a:moveTo>
                <a:lnTo>
                  <a:pt x="306" y="217"/>
                </a:lnTo>
                <a:cubicBezTo>
                  <a:pt x="319" y="217"/>
                  <a:pt x="329" y="227"/>
                  <a:pt x="329" y="239"/>
                </a:cubicBezTo>
                <a:cubicBezTo>
                  <a:pt x="329" y="252"/>
                  <a:pt x="319" y="262"/>
                  <a:pt x="306" y="262"/>
                </a:cubicBezTo>
                <a:lnTo>
                  <a:pt x="172" y="262"/>
                </a:lnTo>
                <a:cubicBezTo>
                  <a:pt x="160" y="262"/>
                  <a:pt x="150" y="252"/>
                  <a:pt x="150" y="239"/>
                </a:cubicBezTo>
                <a:cubicBezTo>
                  <a:pt x="150" y="227"/>
                  <a:pt x="160" y="217"/>
                  <a:pt x="172" y="217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1695600" y="3022200"/>
            <a:ext cx="622363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集团存在“资产虚胖”，优质资产匮乏；金融政策收紧导致融资渠道变窄。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9" name="任意多边形: 形状 268"/>
          <p:cNvSpPr/>
          <p:nvPr/>
        </p:nvSpPr>
        <p:spPr>
          <a:xfrm>
            <a:off x="609480" y="4076640"/>
            <a:ext cx="381240" cy="381240"/>
          </a:xfrm>
          <a:custGeom>
            <a:avLst/>
            <a:gdLst/>
            <a:ahLst/>
            <a:cxnLst/>
            <a:rect l="0" t="0" r="r" b="b"/>
            <a:pathLst>
              <a:path w="1059" h="1059">
                <a:moveTo>
                  <a:pt x="0" y="847"/>
                </a:moveTo>
                <a:lnTo>
                  <a:pt x="0" y="211"/>
                </a:lnTo>
                <a:cubicBezTo>
                  <a:pt x="0" y="197"/>
                  <a:pt x="1" y="184"/>
                  <a:pt x="4" y="170"/>
                </a:cubicBezTo>
                <a:cubicBezTo>
                  <a:pt x="7" y="156"/>
                  <a:pt x="11" y="143"/>
                  <a:pt x="16" y="130"/>
                </a:cubicBezTo>
                <a:cubicBezTo>
                  <a:pt x="21" y="117"/>
                  <a:pt x="28" y="105"/>
                  <a:pt x="36" y="94"/>
                </a:cubicBezTo>
                <a:cubicBezTo>
                  <a:pt x="43" y="82"/>
                  <a:pt x="52" y="71"/>
                  <a:pt x="62" y="62"/>
                </a:cubicBezTo>
                <a:cubicBezTo>
                  <a:pt x="72" y="52"/>
                  <a:pt x="82" y="43"/>
                  <a:pt x="94" y="35"/>
                </a:cubicBezTo>
                <a:cubicBezTo>
                  <a:pt x="105" y="28"/>
                  <a:pt x="118" y="21"/>
                  <a:pt x="130" y="16"/>
                </a:cubicBezTo>
                <a:cubicBezTo>
                  <a:pt x="143" y="10"/>
                  <a:pt x="157" y="6"/>
                  <a:pt x="170" y="4"/>
                </a:cubicBezTo>
                <a:cubicBezTo>
                  <a:pt x="184" y="1"/>
                  <a:pt x="198" y="0"/>
                  <a:pt x="211" y="0"/>
                </a:cubicBezTo>
                <a:lnTo>
                  <a:pt x="846" y="0"/>
                </a:lnTo>
                <a:cubicBezTo>
                  <a:pt x="860" y="0"/>
                  <a:pt x="874" y="1"/>
                  <a:pt x="888" y="4"/>
                </a:cubicBezTo>
                <a:cubicBezTo>
                  <a:pt x="901" y="6"/>
                  <a:pt x="915" y="10"/>
                  <a:pt x="928" y="16"/>
                </a:cubicBezTo>
                <a:cubicBezTo>
                  <a:pt x="940" y="21"/>
                  <a:pt x="954" y="28"/>
                  <a:pt x="965" y="35"/>
                </a:cubicBezTo>
                <a:cubicBezTo>
                  <a:pt x="977" y="43"/>
                  <a:pt x="987" y="52"/>
                  <a:pt x="997" y="62"/>
                </a:cubicBezTo>
                <a:cubicBezTo>
                  <a:pt x="1007" y="71"/>
                  <a:pt x="1016" y="82"/>
                  <a:pt x="1023" y="94"/>
                </a:cubicBezTo>
                <a:cubicBezTo>
                  <a:pt x="1031" y="105"/>
                  <a:pt x="1038" y="117"/>
                  <a:pt x="1043" y="130"/>
                </a:cubicBezTo>
                <a:cubicBezTo>
                  <a:pt x="1048" y="143"/>
                  <a:pt x="1052" y="156"/>
                  <a:pt x="1055" y="170"/>
                </a:cubicBezTo>
                <a:cubicBezTo>
                  <a:pt x="1058" y="184"/>
                  <a:pt x="1059" y="197"/>
                  <a:pt x="1059" y="211"/>
                </a:cubicBezTo>
                <a:lnTo>
                  <a:pt x="1059" y="847"/>
                </a:lnTo>
                <a:cubicBezTo>
                  <a:pt x="1059" y="861"/>
                  <a:pt x="1058" y="875"/>
                  <a:pt x="1055" y="889"/>
                </a:cubicBezTo>
                <a:cubicBezTo>
                  <a:pt x="1052" y="902"/>
                  <a:pt x="1048" y="915"/>
                  <a:pt x="1043" y="928"/>
                </a:cubicBezTo>
                <a:cubicBezTo>
                  <a:pt x="1038" y="941"/>
                  <a:pt x="1031" y="953"/>
                  <a:pt x="1023" y="965"/>
                </a:cubicBezTo>
                <a:cubicBezTo>
                  <a:pt x="1016" y="976"/>
                  <a:pt x="1007" y="987"/>
                  <a:pt x="997" y="997"/>
                </a:cubicBezTo>
                <a:cubicBezTo>
                  <a:pt x="987" y="1007"/>
                  <a:pt x="977" y="1016"/>
                  <a:pt x="965" y="1023"/>
                </a:cubicBezTo>
                <a:cubicBezTo>
                  <a:pt x="954" y="1031"/>
                  <a:pt x="940" y="1038"/>
                  <a:pt x="928" y="1043"/>
                </a:cubicBezTo>
                <a:cubicBezTo>
                  <a:pt x="915" y="1048"/>
                  <a:pt x="901" y="1052"/>
                  <a:pt x="888" y="1055"/>
                </a:cubicBezTo>
                <a:cubicBezTo>
                  <a:pt x="874" y="1058"/>
                  <a:pt x="860" y="1059"/>
                  <a:pt x="846" y="1059"/>
                </a:cubicBezTo>
                <a:lnTo>
                  <a:pt x="211" y="1059"/>
                </a:lnTo>
                <a:cubicBezTo>
                  <a:pt x="198" y="1059"/>
                  <a:pt x="184" y="1058"/>
                  <a:pt x="170" y="1055"/>
                </a:cubicBezTo>
                <a:cubicBezTo>
                  <a:pt x="157" y="1052"/>
                  <a:pt x="143" y="1048"/>
                  <a:pt x="130" y="1043"/>
                </a:cubicBezTo>
                <a:cubicBezTo>
                  <a:pt x="118" y="1038"/>
                  <a:pt x="105" y="1031"/>
                  <a:pt x="94" y="1023"/>
                </a:cubicBezTo>
                <a:cubicBezTo>
                  <a:pt x="82" y="1016"/>
                  <a:pt x="72" y="1007"/>
                  <a:pt x="62" y="997"/>
                </a:cubicBezTo>
                <a:cubicBezTo>
                  <a:pt x="52" y="987"/>
                  <a:pt x="43" y="976"/>
                  <a:pt x="36" y="965"/>
                </a:cubicBezTo>
                <a:cubicBezTo>
                  <a:pt x="28" y="953"/>
                  <a:pt x="21" y="941"/>
                  <a:pt x="16" y="928"/>
                </a:cubicBezTo>
                <a:cubicBezTo>
                  <a:pt x="11" y="915"/>
                  <a:pt x="7" y="902"/>
                  <a:pt x="4" y="889"/>
                </a:cubicBezTo>
                <a:cubicBezTo>
                  <a:pt x="1" y="875"/>
                  <a:pt x="0" y="861"/>
                  <a:pt x="0" y="847"/>
                </a:cubicBez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0" name="任意多边形: 形状 269"/>
          <p:cNvSpPr/>
          <p:nvPr/>
        </p:nvSpPr>
        <p:spPr>
          <a:xfrm>
            <a:off x="685440" y="4176360"/>
            <a:ext cx="229320" cy="200520"/>
          </a:xfrm>
          <a:custGeom>
            <a:avLst/>
            <a:gdLst/>
            <a:ahLst/>
            <a:cxnLst/>
            <a:rect l="0" t="0" r="r" b="b"/>
            <a:pathLst>
              <a:path w="637" h="557">
                <a:moveTo>
                  <a:pt x="80" y="40"/>
                </a:move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  <a:lnTo>
                  <a:pt x="0" y="458"/>
                </a:lnTo>
                <a:cubicBezTo>
                  <a:pt x="0" y="513"/>
                  <a:pt x="45" y="557"/>
                  <a:pt x="100" y="557"/>
                </a:cubicBezTo>
                <a:lnTo>
                  <a:pt x="598" y="557"/>
                </a:lnTo>
                <a:cubicBezTo>
                  <a:pt x="620" y="557"/>
                  <a:pt x="637" y="539"/>
                  <a:pt x="637" y="517"/>
                </a:cubicBezTo>
                <a:cubicBezTo>
                  <a:pt x="637" y="495"/>
                  <a:pt x="620" y="478"/>
                  <a:pt x="598" y="478"/>
                </a:cubicBezTo>
                <a:lnTo>
                  <a:pt x="100" y="478"/>
                </a:lnTo>
                <a:cubicBezTo>
                  <a:pt x="89" y="478"/>
                  <a:pt x="80" y="469"/>
                  <a:pt x="80" y="458"/>
                </a:cubicBezTo>
                <a:lnTo>
                  <a:pt x="80" y="40"/>
                </a:lnTo>
                <a:moveTo>
                  <a:pt x="586" y="148"/>
                </a:moveTo>
                <a:cubicBezTo>
                  <a:pt x="602" y="132"/>
                  <a:pt x="602" y="107"/>
                  <a:pt x="586" y="91"/>
                </a:cubicBezTo>
                <a:cubicBezTo>
                  <a:pt x="571" y="76"/>
                  <a:pt x="545" y="76"/>
                  <a:pt x="530" y="91"/>
                </a:cubicBezTo>
                <a:lnTo>
                  <a:pt x="398" y="222"/>
                </a:lnTo>
                <a:lnTo>
                  <a:pt x="327" y="151"/>
                </a:lnTo>
                <a:cubicBezTo>
                  <a:pt x="312" y="135"/>
                  <a:pt x="287" y="135"/>
                  <a:pt x="271" y="151"/>
                </a:cubicBezTo>
                <a:lnTo>
                  <a:pt x="131" y="290"/>
                </a:lnTo>
                <a:cubicBezTo>
                  <a:pt x="116" y="305"/>
                  <a:pt x="116" y="331"/>
                  <a:pt x="131" y="347"/>
                </a:cubicBezTo>
                <a:cubicBezTo>
                  <a:pt x="147" y="363"/>
                  <a:pt x="173" y="363"/>
                  <a:pt x="188" y="347"/>
                </a:cubicBezTo>
                <a:lnTo>
                  <a:pt x="299" y="235"/>
                </a:lnTo>
                <a:lnTo>
                  <a:pt x="370" y="306"/>
                </a:lnTo>
                <a:cubicBezTo>
                  <a:pt x="386" y="322"/>
                  <a:pt x="411" y="322"/>
                  <a:pt x="427" y="306"/>
                </a:cubicBezTo>
                <a:lnTo>
                  <a:pt x="586" y="148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1695600" y="3422160"/>
            <a:ext cx="1543050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偿债压力依然存在。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2" name="任意多边形: 形状 271"/>
          <p:cNvSpPr/>
          <p:nvPr/>
        </p:nvSpPr>
        <p:spPr>
          <a:xfrm>
            <a:off x="1409400" y="4571640"/>
            <a:ext cx="172080" cy="172080"/>
          </a:xfrm>
          <a:custGeom>
            <a:avLst/>
            <a:gdLst/>
            <a:ahLst/>
            <a:cxnLst/>
            <a:rect l="0" t="0" r="r" b="b"/>
            <a:pathLst>
              <a:path w="478" h="478">
                <a:moveTo>
                  <a:pt x="239" y="478"/>
                </a:moveTo>
                <a:cubicBezTo>
                  <a:pt x="255" y="478"/>
                  <a:pt x="271" y="476"/>
                  <a:pt x="286" y="473"/>
                </a:cubicBezTo>
                <a:cubicBezTo>
                  <a:pt x="301" y="470"/>
                  <a:pt x="316" y="466"/>
                  <a:pt x="331" y="460"/>
                </a:cubicBezTo>
                <a:cubicBezTo>
                  <a:pt x="345" y="454"/>
                  <a:pt x="359" y="446"/>
                  <a:pt x="372" y="438"/>
                </a:cubicBezTo>
                <a:cubicBezTo>
                  <a:pt x="385" y="429"/>
                  <a:pt x="397" y="419"/>
                  <a:pt x="408" y="408"/>
                </a:cubicBezTo>
                <a:cubicBezTo>
                  <a:pt x="419" y="397"/>
                  <a:pt x="429" y="384"/>
                  <a:pt x="437" y="371"/>
                </a:cubicBezTo>
                <a:cubicBezTo>
                  <a:pt x="446" y="358"/>
                  <a:pt x="453" y="344"/>
                  <a:pt x="459" y="330"/>
                </a:cubicBezTo>
                <a:cubicBezTo>
                  <a:pt x="465" y="315"/>
                  <a:pt x="470" y="300"/>
                  <a:pt x="473" y="285"/>
                </a:cubicBezTo>
                <a:cubicBezTo>
                  <a:pt x="476" y="270"/>
                  <a:pt x="478" y="254"/>
                  <a:pt x="478" y="239"/>
                </a:cubicBezTo>
                <a:cubicBezTo>
                  <a:pt x="478" y="223"/>
                  <a:pt x="476" y="208"/>
                  <a:pt x="473" y="192"/>
                </a:cubicBezTo>
                <a:cubicBezTo>
                  <a:pt x="470" y="177"/>
                  <a:pt x="465" y="162"/>
                  <a:pt x="459" y="147"/>
                </a:cubicBezTo>
                <a:cubicBezTo>
                  <a:pt x="453" y="133"/>
                  <a:pt x="446" y="119"/>
                  <a:pt x="437" y="106"/>
                </a:cubicBezTo>
                <a:cubicBezTo>
                  <a:pt x="429" y="93"/>
                  <a:pt x="419" y="81"/>
                  <a:pt x="408" y="70"/>
                </a:cubicBezTo>
                <a:cubicBezTo>
                  <a:pt x="397" y="59"/>
                  <a:pt x="385" y="49"/>
                  <a:pt x="372" y="41"/>
                </a:cubicBezTo>
                <a:cubicBezTo>
                  <a:pt x="359" y="32"/>
                  <a:pt x="345" y="25"/>
                  <a:pt x="331" y="19"/>
                </a:cubicBezTo>
                <a:cubicBezTo>
                  <a:pt x="316" y="13"/>
                  <a:pt x="301" y="8"/>
                  <a:pt x="286" y="5"/>
                </a:cubicBezTo>
                <a:cubicBezTo>
                  <a:pt x="271" y="2"/>
                  <a:pt x="255" y="0"/>
                  <a:pt x="239" y="0"/>
                </a:cubicBezTo>
                <a:cubicBezTo>
                  <a:pt x="224" y="0"/>
                  <a:pt x="208" y="2"/>
                  <a:pt x="193" y="5"/>
                </a:cubicBezTo>
                <a:cubicBezTo>
                  <a:pt x="178" y="8"/>
                  <a:pt x="163" y="13"/>
                  <a:pt x="148" y="19"/>
                </a:cubicBezTo>
                <a:cubicBezTo>
                  <a:pt x="134" y="25"/>
                  <a:pt x="119" y="32"/>
                  <a:pt x="106" y="41"/>
                </a:cubicBezTo>
                <a:cubicBezTo>
                  <a:pt x="93" y="49"/>
                  <a:pt x="81" y="59"/>
                  <a:pt x="70" y="70"/>
                </a:cubicBezTo>
                <a:cubicBezTo>
                  <a:pt x="59" y="81"/>
                  <a:pt x="49" y="93"/>
                  <a:pt x="40" y="106"/>
                </a:cubicBezTo>
                <a:cubicBezTo>
                  <a:pt x="32" y="119"/>
                  <a:pt x="24" y="133"/>
                  <a:pt x="18" y="147"/>
                </a:cubicBezTo>
                <a:cubicBezTo>
                  <a:pt x="12" y="162"/>
                  <a:pt x="8" y="177"/>
                  <a:pt x="5" y="192"/>
                </a:cubicBezTo>
                <a:cubicBezTo>
                  <a:pt x="2" y="208"/>
                  <a:pt x="0" y="223"/>
                  <a:pt x="0" y="239"/>
                </a:cubicBezTo>
                <a:cubicBezTo>
                  <a:pt x="0" y="254"/>
                  <a:pt x="2" y="270"/>
                  <a:pt x="5" y="285"/>
                </a:cubicBezTo>
                <a:cubicBezTo>
                  <a:pt x="8" y="300"/>
                  <a:pt x="12" y="315"/>
                  <a:pt x="18" y="330"/>
                </a:cubicBezTo>
                <a:cubicBezTo>
                  <a:pt x="24" y="344"/>
                  <a:pt x="32" y="358"/>
                  <a:pt x="40" y="371"/>
                </a:cubicBezTo>
                <a:cubicBezTo>
                  <a:pt x="49" y="384"/>
                  <a:pt x="59" y="397"/>
                  <a:pt x="70" y="408"/>
                </a:cubicBezTo>
                <a:cubicBezTo>
                  <a:pt x="81" y="419"/>
                  <a:pt x="93" y="429"/>
                  <a:pt x="106" y="438"/>
                </a:cubicBezTo>
                <a:cubicBezTo>
                  <a:pt x="119" y="446"/>
                  <a:pt x="134" y="454"/>
                  <a:pt x="148" y="460"/>
                </a:cubicBezTo>
                <a:cubicBezTo>
                  <a:pt x="163" y="466"/>
                  <a:pt x="178" y="470"/>
                  <a:pt x="193" y="473"/>
                </a:cubicBezTo>
                <a:cubicBezTo>
                  <a:pt x="208" y="476"/>
                  <a:pt x="224" y="478"/>
                  <a:pt x="239" y="478"/>
                </a:cubicBezTo>
                <a:moveTo>
                  <a:pt x="172" y="216"/>
                </a:moveTo>
                <a:lnTo>
                  <a:pt x="306" y="216"/>
                </a:lnTo>
                <a:cubicBezTo>
                  <a:pt x="319" y="216"/>
                  <a:pt x="329" y="226"/>
                  <a:pt x="329" y="239"/>
                </a:cubicBezTo>
                <a:cubicBezTo>
                  <a:pt x="329" y="251"/>
                  <a:pt x="319" y="261"/>
                  <a:pt x="306" y="261"/>
                </a:cubicBezTo>
                <a:lnTo>
                  <a:pt x="172" y="261"/>
                </a:lnTo>
                <a:cubicBezTo>
                  <a:pt x="160" y="261"/>
                  <a:pt x="150" y="251"/>
                  <a:pt x="150" y="239"/>
                </a:cubicBezTo>
                <a:cubicBezTo>
                  <a:pt x="150" y="226"/>
                  <a:pt x="160" y="216"/>
                  <a:pt x="172" y="216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181160" y="4112280"/>
            <a:ext cx="3595878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投资收益不高，转型发展缓慢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4" name="任意多边形: 形状 273"/>
          <p:cNvSpPr/>
          <p:nvPr/>
        </p:nvSpPr>
        <p:spPr>
          <a:xfrm>
            <a:off x="1409400" y="4971960"/>
            <a:ext cx="172080" cy="171720"/>
          </a:xfrm>
          <a:custGeom>
            <a:avLst/>
            <a:gdLst/>
            <a:ahLst/>
            <a:cxnLst/>
            <a:rect l="0" t="0" r="r" b="b"/>
            <a:pathLst>
              <a:path w="478" h="477">
                <a:moveTo>
                  <a:pt x="239" y="477"/>
                </a:moveTo>
                <a:cubicBezTo>
                  <a:pt x="255" y="477"/>
                  <a:pt x="271" y="475"/>
                  <a:pt x="286" y="472"/>
                </a:cubicBezTo>
                <a:cubicBezTo>
                  <a:pt x="301" y="469"/>
                  <a:pt x="316" y="465"/>
                  <a:pt x="331" y="459"/>
                </a:cubicBezTo>
                <a:cubicBezTo>
                  <a:pt x="345" y="453"/>
                  <a:pt x="359" y="446"/>
                  <a:pt x="372" y="437"/>
                </a:cubicBezTo>
                <a:cubicBezTo>
                  <a:pt x="385" y="428"/>
                  <a:pt x="397" y="418"/>
                  <a:pt x="408" y="407"/>
                </a:cubicBezTo>
                <a:cubicBezTo>
                  <a:pt x="419" y="396"/>
                  <a:pt x="429" y="384"/>
                  <a:pt x="437" y="371"/>
                </a:cubicBezTo>
                <a:cubicBezTo>
                  <a:pt x="446" y="358"/>
                  <a:pt x="453" y="344"/>
                  <a:pt x="459" y="330"/>
                </a:cubicBezTo>
                <a:cubicBezTo>
                  <a:pt x="465" y="316"/>
                  <a:pt x="470" y="301"/>
                  <a:pt x="473" y="285"/>
                </a:cubicBezTo>
                <a:cubicBezTo>
                  <a:pt x="476" y="270"/>
                  <a:pt x="478" y="255"/>
                  <a:pt x="478" y="239"/>
                </a:cubicBezTo>
                <a:cubicBezTo>
                  <a:pt x="478" y="222"/>
                  <a:pt x="476" y="207"/>
                  <a:pt x="473" y="191"/>
                </a:cubicBezTo>
                <a:cubicBezTo>
                  <a:pt x="470" y="176"/>
                  <a:pt x="465" y="161"/>
                  <a:pt x="459" y="147"/>
                </a:cubicBezTo>
                <a:cubicBezTo>
                  <a:pt x="453" y="132"/>
                  <a:pt x="446" y="119"/>
                  <a:pt x="437" y="106"/>
                </a:cubicBezTo>
                <a:cubicBezTo>
                  <a:pt x="429" y="93"/>
                  <a:pt x="419" y="81"/>
                  <a:pt x="408" y="69"/>
                </a:cubicBezTo>
                <a:cubicBezTo>
                  <a:pt x="397" y="58"/>
                  <a:pt x="385" y="49"/>
                  <a:pt x="372" y="40"/>
                </a:cubicBezTo>
                <a:cubicBezTo>
                  <a:pt x="359" y="31"/>
                  <a:pt x="345" y="24"/>
                  <a:pt x="331" y="18"/>
                </a:cubicBezTo>
                <a:cubicBezTo>
                  <a:pt x="316" y="12"/>
                  <a:pt x="301" y="7"/>
                  <a:pt x="286" y="4"/>
                </a:cubicBezTo>
                <a:cubicBezTo>
                  <a:pt x="271" y="1"/>
                  <a:pt x="255" y="0"/>
                  <a:pt x="239" y="0"/>
                </a:cubicBezTo>
                <a:cubicBezTo>
                  <a:pt x="224" y="0"/>
                  <a:pt x="208" y="1"/>
                  <a:pt x="193" y="4"/>
                </a:cubicBezTo>
                <a:cubicBezTo>
                  <a:pt x="178" y="7"/>
                  <a:pt x="163" y="12"/>
                  <a:pt x="148" y="18"/>
                </a:cubicBezTo>
                <a:cubicBezTo>
                  <a:pt x="134" y="24"/>
                  <a:pt x="119" y="31"/>
                  <a:pt x="106" y="40"/>
                </a:cubicBezTo>
                <a:cubicBezTo>
                  <a:pt x="93" y="49"/>
                  <a:pt x="81" y="58"/>
                  <a:pt x="70" y="69"/>
                </a:cubicBezTo>
                <a:cubicBezTo>
                  <a:pt x="59" y="81"/>
                  <a:pt x="49" y="93"/>
                  <a:pt x="40" y="106"/>
                </a:cubicBezTo>
                <a:cubicBezTo>
                  <a:pt x="32" y="119"/>
                  <a:pt x="24" y="132"/>
                  <a:pt x="18" y="147"/>
                </a:cubicBezTo>
                <a:cubicBezTo>
                  <a:pt x="12" y="161"/>
                  <a:pt x="8" y="176"/>
                  <a:pt x="5" y="191"/>
                </a:cubicBezTo>
                <a:cubicBezTo>
                  <a:pt x="2" y="207"/>
                  <a:pt x="0" y="222"/>
                  <a:pt x="0" y="239"/>
                </a:cubicBezTo>
                <a:cubicBezTo>
                  <a:pt x="0" y="255"/>
                  <a:pt x="2" y="270"/>
                  <a:pt x="5" y="285"/>
                </a:cubicBezTo>
                <a:cubicBezTo>
                  <a:pt x="8" y="301"/>
                  <a:pt x="12" y="316"/>
                  <a:pt x="18" y="330"/>
                </a:cubicBezTo>
                <a:cubicBezTo>
                  <a:pt x="24" y="344"/>
                  <a:pt x="32" y="358"/>
                  <a:pt x="40" y="371"/>
                </a:cubicBezTo>
                <a:cubicBezTo>
                  <a:pt x="49" y="384"/>
                  <a:pt x="59" y="396"/>
                  <a:pt x="70" y="407"/>
                </a:cubicBezTo>
                <a:cubicBezTo>
                  <a:pt x="81" y="418"/>
                  <a:pt x="93" y="428"/>
                  <a:pt x="106" y="437"/>
                </a:cubicBezTo>
                <a:cubicBezTo>
                  <a:pt x="119" y="446"/>
                  <a:pt x="134" y="453"/>
                  <a:pt x="148" y="459"/>
                </a:cubicBezTo>
                <a:cubicBezTo>
                  <a:pt x="163" y="465"/>
                  <a:pt x="178" y="469"/>
                  <a:pt x="193" y="472"/>
                </a:cubicBezTo>
                <a:cubicBezTo>
                  <a:pt x="208" y="475"/>
                  <a:pt x="224" y="477"/>
                  <a:pt x="239" y="477"/>
                </a:cubicBezTo>
                <a:moveTo>
                  <a:pt x="172" y="216"/>
                </a:moveTo>
                <a:lnTo>
                  <a:pt x="306" y="216"/>
                </a:lnTo>
                <a:cubicBezTo>
                  <a:pt x="319" y="216"/>
                  <a:pt x="329" y="226"/>
                  <a:pt x="329" y="239"/>
                </a:cubicBezTo>
                <a:cubicBezTo>
                  <a:pt x="329" y="251"/>
                  <a:pt x="319" y="261"/>
                  <a:pt x="306" y="261"/>
                </a:cubicBezTo>
                <a:lnTo>
                  <a:pt x="172" y="261"/>
                </a:lnTo>
                <a:cubicBezTo>
                  <a:pt x="160" y="261"/>
                  <a:pt x="150" y="251"/>
                  <a:pt x="150" y="239"/>
                </a:cubicBezTo>
                <a:cubicBezTo>
                  <a:pt x="150" y="226"/>
                  <a:pt x="160" y="216"/>
                  <a:pt x="172" y="216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1695600" y="4508280"/>
            <a:ext cx="5143500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配合全市国有企业改革，接收划转企业亏损较大，存在不稳定因素。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6" name="任意多边形: 形状 275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1695600" y="4908240"/>
            <a:ext cx="773239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投资项目资金投入大、收益期长（城际铁路、高速公司、文旅项目），距高质量转型有差距。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457200" y="6600960"/>
            <a:ext cx="127368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u="none" strike="noStrike">
                <a:solidFill>
                  <a:srgbClr val="FFFFFF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10371960" y="6600960"/>
            <a:ext cx="100548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2024</a:t>
            </a:r>
            <a:r>
              <a:rPr lang="zh-CN" sz="1050" b="0" u="none" strike="noStrike">
                <a:solidFill>
                  <a:srgbClr val="FFFFFF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任意多边形: 形状 279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1" name="任意多边形: 形状 280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2" name="任意多边形: 形状 281"/>
          <p:cNvSpPr/>
          <p:nvPr/>
        </p:nvSpPr>
        <p:spPr>
          <a:xfrm>
            <a:off x="0" y="761760"/>
            <a:ext cx="5867640" cy="6096240"/>
          </a:xfrm>
          <a:custGeom>
            <a:avLst/>
            <a:gdLst/>
            <a:ahLst/>
            <a:cxnLst/>
            <a:rect l="0" t="0" r="r" b="b"/>
            <a:pathLst>
              <a:path w="16299" h="16934">
                <a:moveTo>
                  <a:pt x="0" y="0"/>
                </a:moveTo>
                <a:lnTo>
                  <a:pt x="16299" y="0"/>
                </a:lnTo>
                <a:lnTo>
                  <a:pt x="16299" y="16934"/>
                </a:lnTo>
                <a:lnTo>
                  <a:pt x="0" y="16934"/>
                </a:lnTo>
                <a:lnTo>
                  <a:pt x="0" y="0"/>
                </a:lnTo>
                <a:close/>
              </a:path>
            </a:pathLst>
          </a:custGeom>
          <a:solidFill>
            <a:srgbClr val="F9FAF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83" name="图片 282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990720"/>
            <a:ext cx="5409720" cy="2704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4" name="图片 283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3924360"/>
            <a:ext cx="5409720" cy="2707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5" name="任意多边形: 形状 284"/>
          <p:cNvSpPr/>
          <p:nvPr/>
        </p:nvSpPr>
        <p:spPr>
          <a:xfrm>
            <a:off x="6324480" y="2440440"/>
            <a:ext cx="214560" cy="167040"/>
          </a:xfrm>
          <a:custGeom>
            <a:avLst/>
            <a:gdLst/>
            <a:ahLst/>
            <a:cxnLst/>
            <a:rect l="0" t="0" r="r" b="b"/>
            <a:pathLst>
              <a:path w="596" h="464">
                <a:moveTo>
                  <a:pt x="264" y="0"/>
                </a:moveTo>
                <a:lnTo>
                  <a:pt x="187" y="0"/>
                </a:lnTo>
                <a:cubicBezTo>
                  <a:pt x="159" y="0"/>
                  <a:pt x="134" y="18"/>
                  <a:pt x="125" y="44"/>
                </a:cubicBezTo>
                <a:lnTo>
                  <a:pt x="3" y="388"/>
                </a:lnTo>
                <a:cubicBezTo>
                  <a:pt x="1" y="394"/>
                  <a:pt x="0" y="402"/>
                  <a:pt x="0" y="408"/>
                </a:cubicBezTo>
                <a:cubicBezTo>
                  <a:pt x="0" y="439"/>
                  <a:pt x="25" y="464"/>
                  <a:pt x="56" y="464"/>
                </a:cubicBezTo>
                <a:lnTo>
                  <a:pt x="264" y="464"/>
                </a:lnTo>
                <a:lnTo>
                  <a:pt x="264" y="397"/>
                </a:lnTo>
                <a:cubicBezTo>
                  <a:pt x="264" y="379"/>
                  <a:pt x="279" y="364"/>
                  <a:pt x="297" y="364"/>
                </a:cubicBezTo>
                <a:cubicBezTo>
                  <a:pt x="316" y="364"/>
                  <a:pt x="331" y="379"/>
                  <a:pt x="331" y="397"/>
                </a:cubicBezTo>
                <a:lnTo>
                  <a:pt x="331" y="464"/>
                </a:lnTo>
                <a:lnTo>
                  <a:pt x="539" y="464"/>
                </a:lnTo>
                <a:cubicBezTo>
                  <a:pt x="570" y="464"/>
                  <a:pt x="596" y="439"/>
                  <a:pt x="596" y="408"/>
                </a:cubicBezTo>
                <a:cubicBezTo>
                  <a:pt x="596" y="402"/>
                  <a:pt x="595" y="394"/>
                  <a:pt x="593" y="388"/>
                </a:cubicBezTo>
                <a:lnTo>
                  <a:pt x="470" y="44"/>
                </a:lnTo>
                <a:cubicBezTo>
                  <a:pt x="461" y="18"/>
                  <a:pt x="436" y="0"/>
                  <a:pt x="408" y="0"/>
                </a:cubicBezTo>
                <a:lnTo>
                  <a:pt x="331" y="0"/>
                </a:lnTo>
                <a:lnTo>
                  <a:pt x="331" y="67"/>
                </a:lnTo>
                <a:cubicBezTo>
                  <a:pt x="331" y="85"/>
                  <a:pt x="316" y="100"/>
                  <a:pt x="297" y="100"/>
                </a:cubicBezTo>
                <a:cubicBezTo>
                  <a:pt x="279" y="100"/>
                  <a:pt x="264" y="85"/>
                  <a:pt x="264" y="67"/>
                </a:cubicBezTo>
                <a:lnTo>
                  <a:pt x="264" y="0"/>
                </a:lnTo>
                <a:moveTo>
                  <a:pt x="331" y="199"/>
                </a:moveTo>
                <a:lnTo>
                  <a:pt x="331" y="265"/>
                </a:lnTo>
                <a:cubicBezTo>
                  <a:pt x="331" y="283"/>
                  <a:pt x="316" y="298"/>
                  <a:pt x="297" y="298"/>
                </a:cubicBezTo>
                <a:cubicBezTo>
                  <a:pt x="279" y="298"/>
                  <a:pt x="264" y="283"/>
                  <a:pt x="264" y="265"/>
                </a:cubicBezTo>
                <a:lnTo>
                  <a:pt x="264" y="199"/>
                </a:lnTo>
                <a:cubicBezTo>
                  <a:pt x="264" y="181"/>
                  <a:pt x="279" y="166"/>
                  <a:pt x="297" y="166"/>
                </a:cubicBezTo>
                <a:cubicBezTo>
                  <a:pt x="316" y="166"/>
                  <a:pt x="331" y="181"/>
                  <a:pt x="331" y="199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6324480" y="1839960"/>
            <a:ext cx="138303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重点工程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6653160" y="2356920"/>
            <a:ext cx="48196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谋划项目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27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个（新建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9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个、续建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7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个、储备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11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个），总投资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8" name="任意多边形: 形状 287"/>
          <p:cNvSpPr/>
          <p:nvPr/>
        </p:nvSpPr>
        <p:spPr>
          <a:xfrm>
            <a:off x="6324480" y="3174120"/>
            <a:ext cx="214560" cy="167040"/>
          </a:xfrm>
          <a:custGeom>
            <a:avLst/>
            <a:gdLst/>
            <a:ahLst/>
            <a:cxnLst/>
            <a:rect l="0" t="0" r="r" b="b"/>
            <a:pathLst>
              <a:path w="596" h="464">
                <a:moveTo>
                  <a:pt x="264" y="0"/>
                </a:moveTo>
                <a:lnTo>
                  <a:pt x="187" y="0"/>
                </a:lnTo>
                <a:cubicBezTo>
                  <a:pt x="159" y="0"/>
                  <a:pt x="134" y="17"/>
                  <a:pt x="125" y="44"/>
                </a:cubicBezTo>
                <a:lnTo>
                  <a:pt x="3" y="389"/>
                </a:lnTo>
                <a:cubicBezTo>
                  <a:pt x="1" y="395"/>
                  <a:pt x="0" y="401"/>
                  <a:pt x="0" y="407"/>
                </a:cubicBezTo>
                <a:cubicBezTo>
                  <a:pt x="0" y="438"/>
                  <a:pt x="25" y="464"/>
                  <a:pt x="56" y="464"/>
                </a:cubicBezTo>
                <a:lnTo>
                  <a:pt x="264" y="464"/>
                </a:lnTo>
                <a:lnTo>
                  <a:pt x="264" y="398"/>
                </a:lnTo>
                <a:cubicBezTo>
                  <a:pt x="264" y="379"/>
                  <a:pt x="279" y="365"/>
                  <a:pt x="297" y="365"/>
                </a:cubicBezTo>
                <a:cubicBezTo>
                  <a:pt x="316" y="365"/>
                  <a:pt x="331" y="379"/>
                  <a:pt x="331" y="398"/>
                </a:cubicBezTo>
                <a:lnTo>
                  <a:pt x="331" y="464"/>
                </a:lnTo>
                <a:lnTo>
                  <a:pt x="539" y="464"/>
                </a:lnTo>
                <a:cubicBezTo>
                  <a:pt x="570" y="464"/>
                  <a:pt x="596" y="438"/>
                  <a:pt x="596" y="407"/>
                </a:cubicBezTo>
                <a:cubicBezTo>
                  <a:pt x="596" y="401"/>
                  <a:pt x="595" y="395"/>
                  <a:pt x="593" y="389"/>
                </a:cubicBezTo>
                <a:lnTo>
                  <a:pt x="470" y="44"/>
                </a:lnTo>
                <a:cubicBezTo>
                  <a:pt x="461" y="17"/>
                  <a:pt x="436" y="0"/>
                  <a:pt x="408" y="0"/>
                </a:cubicBezTo>
                <a:lnTo>
                  <a:pt x="331" y="0"/>
                </a:lnTo>
                <a:lnTo>
                  <a:pt x="331" y="66"/>
                </a:lnTo>
                <a:cubicBezTo>
                  <a:pt x="331" y="84"/>
                  <a:pt x="316" y="99"/>
                  <a:pt x="297" y="99"/>
                </a:cubicBezTo>
                <a:cubicBezTo>
                  <a:pt x="279" y="99"/>
                  <a:pt x="264" y="84"/>
                  <a:pt x="264" y="66"/>
                </a:cubicBezTo>
                <a:lnTo>
                  <a:pt x="264" y="0"/>
                </a:lnTo>
                <a:moveTo>
                  <a:pt x="331" y="198"/>
                </a:moveTo>
                <a:lnTo>
                  <a:pt x="331" y="265"/>
                </a:lnTo>
                <a:cubicBezTo>
                  <a:pt x="331" y="284"/>
                  <a:pt x="316" y="298"/>
                  <a:pt x="297" y="298"/>
                </a:cubicBezTo>
                <a:cubicBezTo>
                  <a:pt x="279" y="298"/>
                  <a:pt x="264" y="284"/>
                  <a:pt x="264" y="265"/>
                </a:cubicBezTo>
                <a:lnTo>
                  <a:pt x="264" y="198"/>
                </a:lnTo>
                <a:cubicBezTo>
                  <a:pt x="264" y="180"/>
                  <a:pt x="279" y="165"/>
                  <a:pt x="297" y="165"/>
                </a:cubicBezTo>
                <a:cubicBezTo>
                  <a:pt x="316" y="165"/>
                  <a:pt x="331" y="180"/>
                  <a:pt x="331" y="198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6653160" y="2671200"/>
            <a:ext cx="31242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221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亿元，年度计划投资</a:t>
            </a:r>
            <a:r>
              <a:rPr lang="en-US" sz="150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27.7</a:t>
            </a:r>
            <a:r>
              <a:rPr lang="zh-CN" sz="150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6653160" y="3090240"/>
            <a:ext cx="495300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推进西站连接线、站前广场等续建；做好东三环、西三环综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6653160" y="3404520"/>
            <a:ext cx="247650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合服务区的前期报建工作等。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2" name="任意多边形: 形状 291"/>
          <p:cNvSpPr/>
          <p:nvPr/>
        </p:nvSpPr>
        <p:spPr>
          <a:xfrm>
            <a:off x="6324480" y="4581360"/>
            <a:ext cx="191160" cy="190800"/>
          </a:xfrm>
          <a:custGeom>
            <a:avLst/>
            <a:gdLst/>
            <a:ahLst/>
            <a:cxnLst/>
            <a:rect l="0" t="0" r="r" b="b"/>
            <a:pathLst>
              <a:path w="531" h="530">
                <a:moveTo>
                  <a:pt x="249" y="4"/>
                </a:moveTo>
                <a:cubicBezTo>
                  <a:pt x="259" y="-1"/>
                  <a:pt x="272" y="-1"/>
                  <a:pt x="282" y="4"/>
                </a:cubicBezTo>
                <a:lnTo>
                  <a:pt x="459" y="106"/>
                </a:lnTo>
                <a:lnTo>
                  <a:pt x="464" y="107"/>
                </a:lnTo>
                <a:lnTo>
                  <a:pt x="464" y="108"/>
                </a:lnTo>
                <a:lnTo>
                  <a:pt x="513" y="137"/>
                </a:lnTo>
                <a:cubicBezTo>
                  <a:pt x="526" y="144"/>
                  <a:pt x="533" y="159"/>
                  <a:pt x="529" y="174"/>
                </a:cubicBezTo>
                <a:cubicBezTo>
                  <a:pt x="525" y="188"/>
                  <a:pt x="512" y="198"/>
                  <a:pt x="497" y="198"/>
                </a:cubicBezTo>
                <a:lnTo>
                  <a:pt x="33" y="198"/>
                </a:lnTo>
                <a:cubicBezTo>
                  <a:pt x="18" y="198"/>
                  <a:pt x="5" y="188"/>
                  <a:pt x="1" y="174"/>
                </a:cubicBezTo>
                <a:cubicBezTo>
                  <a:pt x="-3" y="159"/>
                  <a:pt x="4" y="144"/>
                  <a:pt x="17" y="137"/>
                </a:cubicBezTo>
                <a:lnTo>
                  <a:pt x="66" y="108"/>
                </a:lnTo>
                <a:lnTo>
                  <a:pt x="66" y="107"/>
                </a:lnTo>
                <a:lnTo>
                  <a:pt x="71" y="106"/>
                </a:lnTo>
                <a:lnTo>
                  <a:pt x="249" y="4"/>
                </a:lnTo>
                <a:moveTo>
                  <a:pt x="66" y="231"/>
                </a:moveTo>
                <a:lnTo>
                  <a:pt x="132" y="231"/>
                </a:lnTo>
                <a:lnTo>
                  <a:pt x="132" y="431"/>
                </a:lnTo>
                <a:lnTo>
                  <a:pt x="174" y="431"/>
                </a:lnTo>
                <a:lnTo>
                  <a:pt x="174" y="231"/>
                </a:lnTo>
                <a:lnTo>
                  <a:pt x="241" y="231"/>
                </a:lnTo>
                <a:lnTo>
                  <a:pt x="241" y="431"/>
                </a:lnTo>
                <a:lnTo>
                  <a:pt x="290" y="431"/>
                </a:lnTo>
                <a:lnTo>
                  <a:pt x="290" y="231"/>
                </a:lnTo>
                <a:lnTo>
                  <a:pt x="356" y="231"/>
                </a:lnTo>
                <a:lnTo>
                  <a:pt x="356" y="431"/>
                </a:lnTo>
                <a:lnTo>
                  <a:pt x="398" y="431"/>
                </a:lnTo>
                <a:lnTo>
                  <a:pt x="398" y="231"/>
                </a:lnTo>
                <a:lnTo>
                  <a:pt x="464" y="231"/>
                </a:lnTo>
                <a:lnTo>
                  <a:pt x="464" y="435"/>
                </a:lnTo>
                <a:cubicBezTo>
                  <a:pt x="464" y="436"/>
                  <a:pt x="465" y="436"/>
                  <a:pt x="466" y="436"/>
                </a:cubicBezTo>
                <a:lnTo>
                  <a:pt x="515" y="470"/>
                </a:lnTo>
                <a:cubicBezTo>
                  <a:pt x="527" y="478"/>
                  <a:pt x="533" y="493"/>
                  <a:pt x="529" y="507"/>
                </a:cubicBezTo>
                <a:cubicBezTo>
                  <a:pt x="524" y="521"/>
                  <a:pt x="511" y="530"/>
                  <a:pt x="497" y="530"/>
                </a:cubicBezTo>
                <a:lnTo>
                  <a:pt x="33" y="530"/>
                </a:lnTo>
                <a:cubicBezTo>
                  <a:pt x="18" y="530"/>
                  <a:pt x="6" y="521"/>
                  <a:pt x="1" y="507"/>
                </a:cubicBezTo>
                <a:cubicBezTo>
                  <a:pt x="-3" y="493"/>
                  <a:pt x="2" y="478"/>
                  <a:pt x="15" y="470"/>
                </a:cubicBezTo>
                <a:lnTo>
                  <a:pt x="64" y="436"/>
                </a:lnTo>
                <a:cubicBezTo>
                  <a:pt x="65" y="436"/>
                  <a:pt x="65" y="436"/>
                  <a:pt x="66" y="435"/>
                </a:cubicBezTo>
                <a:lnTo>
                  <a:pt x="66" y="231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6324480" y="3992400"/>
            <a:ext cx="138303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文旅产业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6629400" y="4509360"/>
            <a:ext cx="49720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“3821”目标：营收3000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万元，接待游客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800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万人次，新建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5" name="任意多边形: 形状 294"/>
          <p:cNvSpPr/>
          <p:nvPr/>
        </p:nvSpPr>
        <p:spPr>
          <a:xfrm>
            <a:off x="6324480" y="5314680"/>
            <a:ext cx="191160" cy="190800"/>
          </a:xfrm>
          <a:custGeom>
            <a:avLst/>
            <a:gdLst/>
            <a:ahLst/>
            <a:cxnLst/>
            <a:rect l="0" t="0" r="r" b="b"/>
            <a:pathLst>
              <a:path w="531" h="530">
                <a:moveTo>
                  <a:pt x="249" y="5"/>
                </a:moveTo>
                <a:cubicBezTo>
                  <a:pt x="259" y="-1"/>
                  <a:pt x="272" y="-1"/>
                  <a:pt x="282" y="5"/>
                </a:cubicBezTo>
                <a:lnTo>
                  <a:pt x="459" y="106"/>
                </a:lnTo>
                <a:lnTo>
                  <a:pt x="464" y="108"/>
                </a:lnTo>
                <a:lnTo>
                  <a:pt x="464" y="109"/>
                </a:lnTo>
                <a:lnTo>
                  <a:pt x="513" y="137"/>
                </a:lnTo>
                <a:cubicBezTo>
                  <a:pt x="526" y="144"/>
                  <a:pt x="533" y="160"/>
                  <a:pt x="529" y="174"/>
                </a:cubicBezTo>
                <a:cubicBezTo>
                  <a:pt x="525" y="189"/>
                  <a:pt x="512" y="199"/>
                  <a:pt x="497" y="199"/>
                </a:cubicBezTo>
                <a:lnTo>
                  <a:pt x="33" y="199"/>
                </a:lnTo>
                <a:cubicBezTo>
                  <a:pt x="18" y="199"/>
                  <a:pt x="5" y="189"/>
                  <a:pt x="1" y="174"/>
                </a:cubicBezTo>
                <a:cubicBezTo>
                  <a:pt x="-3" y="160"/>
                  <a:pt x="4" y="144"/>
                  <a:pt x="17" y="137"/>
                </a:cubicBezTo>
                <a:lnTo>
                  <a:pt x="66" y="109"/>
                </a:lnTo>
                <a:lnTo>
                  <a:pt x="66" y="108"/>
                </a:lnTo>
                <a:lnTo>
                  <a:pt x="71" y="106"/>
                </a:lnTo>
                <a:lnTo>
                  <a:pt x="249" y="5"/>
                </a:lnTo>
                <a:moveTo>
                  <a:pt x="66" y="232"/>
                </a:moveTo>
                <a:lnTo>
                  <a:pt x="132" y="232"/>
                </a:lnTo>
                <a:lnTo>
                  <a:pt x="132" y="431"/>
                </a:lnTo>
                <a:lnTo>
                  <a:pt x="174" y="431"/>
                </a:lnTo>
                <a:lnTo>
                  <a:pt x="174" y="232"/>
                </a:lnTo>
                <a:lnTo>
                  <a:pt x="241" y="232"/>
                </a:lnTo>
                <a:lnTo>
                  <a:pt x="241" y="431"/>
                </a:lnTo>
                <a:lnTo>
                  <a:pt x="290" y="431"/>
                </a:lnTo>
                <a:lnTo>
                  <a:pt x="290" y="232"/>
                </a:lnTo>
                <a:lnTo>
                  <a:pt x="356" y="232"/>
                </a:lnTo>
                <a:lnTo>
                  <a:pt x="356" y="431"/>
                </a:lnTo>
                <a:lnTo>
                  <a:pt x="398" y="431"/>
                </a:lnTo>
                <a:lnTo>
                  <a:pt x="398" y="232"/>
                </a:lnTo>
                <a:lnTo>
                  <a:pt x="464" y="232"/>
                </a:lnTo>
                <a:lnTo>
                  <a:pt x="464" y="436"/>
                </a:lnTo>
                <a:cubicBezTo>
                  <a:pt x="464" y="436"/>
                  <a:pt x="465" y="436"/>
                  <a:pt x="466" y="437"/>
                </a:cubicBezTo>
                <a:lnTo>
                  <a:pt x="515" y="470"/>
                </a:lnTo>
                <a:cubicBezTo>
                  <a:pt x="527" y="478"/>
                  <a:pt x="533" y="493"/>
                  <a:pt x="529" y="507"/>
                </a:cubicBezTo>
                <a:cubicBezTo>
                  <a:pt x="524" y="521"/>
                  <a:pt x="511" y="530"/>
                  <a:pt x="497" y="530"/>
                </a:cubicBezTo>
                <a:lnTo>
                  <a:pt x="33" y="530"/>
                </a:lnTo>
                <a:cubicBezTo>
                  <a:pt x="18" y="530"/>
                  <a:pt x="6" y="521"/>
                  <a:pt x="1" y="507"/>
                </a:cubicBezTo>
                <a:cubicBezTo>
                  <a:pt x="-3" y="493"/>
                  <a:pt x="2" y="478"/>
                  <a:pt x="15" y="470"/>
                </a:cubicBezTo>
                <a:lnTo>
                  <a:pt x="64" y="437"/>
                </a:lnTo>
                <a:cubicBezTo>
                  <a:pt x="65" y="436"/>
                  <a:pt x="65" y="436"/>
                  <a:pt x="66" y="436"/>
                </a:cubicBezTo>
                <a:lnTo>
                  <a:pt x="66" y="232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6629400" y="4824000"/>
            <a:ext cx="2266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项目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个，活动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100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场次。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6629400" y="5243040"/>
            <a:ext cx="52387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丰富乡村旅游、休闲旅居、研学教育等业态；加大双招双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8" name="任意多边形: 形状 297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6629400" y="5557320"/>
            <a:ext cx="46101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引，开辟职工疗养、文创商贸、文艺演出新赛道。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0" name="任意多边形: 形状 299"/>
          <p:cNvSpPr/>
          <p:nvPr/>
        </p:nvSpPr>
        <p:spPr>
          <a:xfrm>
            <a:off x="2790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1" name="文本框 300"/>
          <p:cNvSpPr txBox="1"/>
          <p:nvPr/>
        </p:nvSpPr>
        <p:spPr>
          <a:xfrm>
            <a:off x="457200" y="239760"/>
            <a:ext cx="248316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2025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年工作计划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2" name="任意多边形: 形状 301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3" name="文本框 302"/>
          <p:cNvSpPr txBox="1"/>
          <p:nvPr/>
        </p:nvSpPr>
        <p:spPr>
          <a:xfrm>
            <a:off x="3055680" y="280440"/>
            <a:ext cx="1885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重点工程与文旅产业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4" name="文本框 303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5" name="文本框 304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83321"/>
            <a:ext cx="5409720" cy="2592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01880"/>
            <a:ext cx="5409720" cy="2693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任意多边形: 形状 30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7" name="任意多边形: 形状 30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8" name="任意多边形: 形状 307"/>
          <p:cNvSpPr/>
          <p:nvPr/>
        </p:nvSpPr>
        <p:spPr>
          <a:xfrm>
            <a:off x="702360" y="2560680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9" name="文本框 308"/>
          <p:cNvSpPr txBox="1"/>
          <p:nvPr/>
        </p:nvSpPr>
        <p:spPr>
          <a:xfrm>
            <a:off x="457200" y="1992240"/>
            <a:ext cx="138303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国企改革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0" name="任意多边形: 形状 309"/>
          <p:cNvSpPr/>
          <p:nvPr/>
        </p:nvSpPr>
        <p:spPr>
          <a:xfrm>
            <a:off x="702360" y="2989440"/>
            <a:ext cx="66960" cy="117000"/>
          </a:xfrm>
          <a:custGeom>
            <a:avLst/>
            <a:gdLst/>
            <a:ahLst/>
            <a:cxnLst/>
            <a:rect l="0" t="0" r="r" b="b"/>
            <a:pathLst>
              <a:path w="186" h="325">
                <a:moveTo>
                  <a:pt x="180" y="146"/>
                </a:moveTo>
                <a:cubicBezTo>
                  <a:pt x="189" y="155"/>
                  <a:pt x="189" y="170"/>
                  <a:pt x="180" y="179"/>
                </a:cubicBezTo>
                <a:lnTo>
                  <a:pt x="40" y="318"/>
                </a:lnTo>
                <a:cubicBezTo>
                  <a:pt x="31" y="328"/>
                  <a:pt x="17" y="328"/>
                  <a:pt x="8" y="318"/>
                </a:cubicBezTo>
                <a:cubicBezTo>
                  <a:pt x="-2" y="309"/>
                  <a:pt x="-2" y="295"/>
                  <a:pt x="8" y="286"/>
                </a:cubicBezTo>
                <a:lnTo>
                  <a:pt x="130" y="162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883440" y="250920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推进改革深化提升行动，完善现代企业制度，优化法人治理。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2" name="文本框 311"/>
          <p:cNvSpPr txBox="1"/>
          <p:nvPr/>
        </p:nvSpPr>
        <p:spPr>
          <a:xfrm>
            <a:off x="883440" y="2937960"/>
            <a:ext cx="50863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构建“基础设施、文旅开发、交通物流、粮食储备、新能源”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883440" y="3242520"/>
            <a:ext cx="1885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五大板块协同格局。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4" name="任意多边形: 形状 313"/>
          <p:cNvSpPr/>
          <p:nvPr/>
        </p:nvSpPr>
        <p:spPr>
          <a:xfrm>
            <a:off x="702360" y="4408560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79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2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5" name="文本框 314"/>
          <p:cNvSpPr txBox="1"/>
          <p:nvPr/>
        </p:nvSpPr>
        <p:spPr>
          <a:xfrm>
            <a:off x="457200" y="3840120"/>
            <a:ext cx="138303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风险防控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6" name="文本框 315"/>
          <p:cNvSpPr txBox="1"/>
          <p:nvPr/>
        </p:nvSpPr>
        <p:spPr>
          <a:xfrm>
            <a:off x="883440" y="435708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完善内控体系，合规管理提升，构建法律、合规、风险、内控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7" name="任意多边形: 形状 316"/>
          <p:cNvSpPr/>
          <p:nvPr/>
        </p:nvSpPr>
        <p:spPr>
          <a:xfrm>
            <a:off x="702360" y="5142240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7"/>
                </a:moveTo>
                <a:cubicBezTo>
                  <a:pt x="189" y="156"/>
                  <a:pt x="189" y="171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4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7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8" name="文本框 317"/>
          <p:cNvSpPr txBox="1"/>
          <p:nvPr/>
        </p:nvSpPr>
        <p:spPr>
          <a:xfrm>
            <a:off x="883440" y="4662000"/>
            <a:ext cx="29718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四位一体机制，发挥“三道防线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”。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9" name="文本框 318"/>
          <p:cNvSpPr txBox="1"/>
          <p:nvPr/>
        </p:nvSpPr>
        <p:spPr>
          <a:xfrm>
            <a:off x="883440" y="509040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防控安全、债务、舆情风险：压实安全生产责任；强化债务监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20" name="任意多边形: 形状 319"/>
          <p:cNvSpPr/>
          <p:nvPr/>
        </p:nvSpPr>
        <p:spPr>
          <a:xfrm>
            <a:off x="6553080" y="761760"/>
            <a:ext cx="5639040" cy="6096240"/>
          </a:xfrm>
          <a:custGeom>
            <a:avLst/>
            <a:gdLst/>
            <a:ahLst/>
            <a:cxnLst/>
            <a:rect l="0" t="0" r="r" b="b"/>
            <a:pathLst>
              <a:path w="15664" h="16934">
                <a:moveTo>
                  <a:pt x="0" y="0"/>
                </a:moveTo>
                <a:lnTo>
                  <a:pt x="15664" y="0"/>
                </a:lnTo>
                <a:lnTo>
                  <a:pt x="15664" y="16934"/>
                </a:lnTo>
                <a:lnTo>
                  <a:pt x="0" y="16934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21" name="图片 320"/>
          <p:cNvPicPr/>
          <p:nvPr/>
        </p:nvPicPr>
        <p:blipFill>
          <a:blip r:embed="rId1"/>
          <a:stretch>
            <a:fillRect/>
          </a:stretch>
        </p:blipFill>
        <p:spPr>
          <a:xfrm>
            <a:off x="6553080" y="762120"/>
            <a:ext cx="151920" cy="15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2" name="文本框 321"/>
          <p:cNvSpPr txBox="1"/>
          <p:nvPr/>
        </p:nvSpPr>
        <p:spPr>
          <a:xfrm>
            <a:off x="883440" y="5395320"/>
            <a:ext cx="31432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管与预警；加强舆情监测与应对。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23" name="任意多边形: 形状 322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24" name="文本框 323"/>
          <p:cNvSpPr txBox="1"/>
          <p:nvPr/>
        </p:nvSpPr>
        <p:spPr>
          <a:xfrm>
            <a:off x="6705720" y="801720"/>
            <a:ext cx="11734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200" b="0" i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协同发展概念图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25" name="任意多边形: 形状 324"/>
          <p:cNvSpPr/>
          <p:nvPr/>
        </p:nvSpPr>
        <p:spPr>
          <a:xfrm>
            <a:off x="2790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26" name="文本框 325"/>
          <p:cNvSpPr txBox="1"/>
          <p:nvPr/>
        </p:nvSpPr>
        <p:spPr>
          <a:xfrm>
            <a:off x="457200" y="239760"/>
            <a:ext cx="248316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2025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年工作计划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27" name="任意多边形: 形状 326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28" name="文本框 327"/>
          <p:cNvSpPr txBox="1"/>
          <p:nvPr/>
        </p:nvSpPr>
        <p:spPr>
          <a:xfrm>
            <a:off x="3055680" y="280440"/>
            <a:ext cx="1885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国企改革与风险防控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29" name="文本框 328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30" name="文本框 329"/>
          <p:cNvSpPr txBox="1"/>
          <p:nvPr/>
        </p:nvSpPr>
        <p:spPr>
          <a:xfrm>
            <a:off x="10371960" y="6600960"/>
            <a:ext cx="1642872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60" y="761760"/>
            <a:ext cx="561384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" name="任意多边形: 形状 19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" name="任意多边形: 形状 20"/>
          <p:cNvSpPr/>
          <p:nvPr/>
        </p:nvSpPr>
        <p:spPr>
          <a:xfrm>
            <a:off x="609480" y="2828880"/>
            <a:ext cx="762120" cy="57240"/>
          </a:xfrm>
          <a:custGeom>
            <a:avLst/>
            <a:gdLst/>
            <a:ahLst/>
            <a:cxnLst/>
            <a:rect l="0" t="0" r="r" b="b"/>
            <a:pathLst>
              <a:path w="2117" h="159">
                <a:moveTo>
                  <a:pt x="0" y="0"/>
                </a:moveTo>
                <a:lnTo>
                  <a:pt x="2117" y="0"/>
                </a:lnTo>
                <a:lnTo>
                  <a:pt x="2117" y="159"/>
                </a:lnTo>
                <a:lnTo>
                  <a:pt x="0" y="159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9480" y="2091600"/>
            <a:ext cx="2489454" cy="3996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报告主要内容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09480" y="3297240"/>
            <a:ext cx="37719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01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5400" y="332172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集团简介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9480" y="3944880"/>
            <a:ext cx="37719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02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75400" y="3969360"/>
            <a:ext cx="2590453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8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09480" y="4592520"/>
            <a:ext cx="37719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03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75400" y="4617000"/>
            <a:ext cx="923330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存在问题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09480" y="5240160"/>
            <a:ext cx="37719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04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" name="任意多边形: 形状 29"/>
          <p:cNvSpPr/>
          <p:nvPr/>
        </p:nvSpPr>
        <p:spPr>
          <a:xfrm>
            <a:off x="6705360" y="761760"/>
            <a:ext cx="5486760" cy="6096240"/>
          </a:xfrm>
          <a:custGeom>
            <a:avLst/>
            <a:gdLst/>
            <a:ahLst/>
            <a:cxnLst/>
            <a:rect l="0" t="0" r="r" b="b"/>
            <a:pathLst>
              <a:path w="15241" h="16934">
                <a:moveTo>
                  <a:pt x="0" y="0"/>
                </a:moveTo>
                <a:lnTo>
                  <a:pt x="15241" y="0"/>
                </a:lnTo>
                <a:lnTo>
                  <a:pt x="15241" y="16934"/>
                </a:lnTo>
                <a:lnTo>
                  <a:pt x="0" y="16934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1" name="图片 30"/>
          <p:cNvPicPr/>
          <p:nvPr/>
        </p:nvPicPr>
        <p:blipFill>
          <a:blip r:embed="rId1"/>
          <a:stretch>
            <a:fillRect/>
          </a:stretch>
        </p:blipFill>
        <p:spPr>
          <a:xfrm>
            <a:off x="6705720" y="762120"/>
            <a:ext cx="151920" cy="15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1175400" y="5264640"/>
            <a:ext cx="1667123" cy="27699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2025</a:t>
            </a:r>
            <a:r>
              <a:rPr lang="zh-CN" sz="18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年工作计划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3" name="任意多边形: 形状 32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858000" y="801720"/>
            <a:ext cx="14641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200" b="0" u="none" strike="noStrike">
                <a:solidFill>
                  <a:srgbClr val="000000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宿州城市天际线与交通文旅融合元素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" name="任意多边形: 形状 34"/>
          <p:cNvSpPr/>
          <p:nvPr/>
        </p:nvSpPr>
        <p:spPr>
          <a:xfrm>
            <a:off x="182844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7200" y="239760"/>
            <a:ext cx="138303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报告目录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" name="任意多边形: 形状 36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095560" y="280440"/>
            <a:ext cx="104256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CONTENTS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57200" y="6600960"/>
            <a:ext cx="127368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u="none" strike="noStrike">
                <a:solidFill>
                  <a:srgbClr val="FFFFFF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371960" y="6600960"/>
            <a:ext cx="100548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2024</a:t>
            </a:r>
            <a:r>
              <a:rPr lang="zh-CN" sz="1050" b="0" u="none" strike="noStrike">
                <a:solidFill>
                  <a:srgbClr val="FFFFFF"/>
                </a:solidFill>
                <a:effectLst/>
                <a:uFillTx/>
                <a:latin typeface="NotoSansSC" panose="020B0200000000000000" charset="-122"/>
                <a:ea typeface="NotoSans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60" y="761760"/>
            <a:ext cx="548664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2" name="任意多边形: 形状 41"/>
          <p:cNvSpPr/>
          <p:nvPr/>
        </p:nvSpPr>
        <p:spPr>
          <a:xfrm>
            <a:off x="0" y="254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3" name="任意多边形: 形状 42"/>
          <p:cNvSpPr/>
          <p:nvPr/>
        </p:nvSpPr>
        <p:spPr>
          <a:xfrm>
            <a:off x="0" y="761760"/>
            <a:ext cx="5639040" cy="6096240"/>
          </a:xfrm>
          <a:custGeom>
            <a:avLst/>
            <a:gdLst/>
            <a:ahLst/>
            <a:cxnLst/>
            <a:rect l="0" t="0" r="r" b="b"/>
            <a:pathLst>
              <a:path w="15664" h="16934">
                <a:moveTo>
                  <a:pt x="0" y="0"/>
                </a:moveTo>
                <a:lnTo>
                  <a:pt x="15664" y="0"/>
                </a:lnTo>
                <a:lnTo>
                  <a:pt x="15664" y="16934"/>
                </a:lnTo>
                <a:lnTo>
                  <a:pt x="0" y="16934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44" name="图片 4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62120"/>
            <a:ext cx="151920" cy="15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" name="任意多边形: 形状 44"/>
          <p:cNvSpPr/>
          <p:nvPr/>
        </p:nvSpPr>
        <p:spPr>
          <a:xfrm>
            <a:off x="6095880" y="1638000"/>
            <a:ext cx="609840" cy="38520"/>
          </a:xfrm>
          <a:custGeom>
            <a:avLst/>
            <a:gdLst/>
            <a:ahLst/>
            <a:cxnLst/>
            <a:rect l="0" t="0" r="r" b="b"/>
            <a:pathLst>
              <a:path w="1694" h="107">
                <a:moveTo>
                  <a:pt x="0" y="0"/>
                </a:moveTo>
                <a:lnTo>
                  <a:pt x="1694" y="0"/>
                </a:lnTo>
                <a:lnTo>
                  <a:pt x="1694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52280" y="801720"/>
            <a:ext cx="16764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200" b="0" i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城市综合运营商示意图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7" name="任意多边形: 形状 46"/>
          <p:cNvSpPr/>
          <p:nvPr/>
        </p:nvSpPr>
        <p:spPr>
          <a:xfrm>
            <a:off x="6095880" y="2009520"/>
            <a:ext cx="143280" cy="190800"/>
          </a:xfrm>
          <a:custGeom>
            <a:avLst/>
            <a:gdLst/>
            <a:ahLst/>
            <a:cxnLst/>
            <a:rect l="0" t="0" r="r" b="b"/>
            <a:pathLst>
              <a:path w="398" h="530">
                <a:moveTo>
                  <a:pt x="49" y="0"/>
                </a:moveTo>
                <a:cubicBezTo>
                  <a:pt x="22" y="0"/>
                  <a:pt x="0" y="22"/>
                  <a:pt x="0" y="50"/>
                </a:cubicBezTo>
                <a:lnTo>
                  <a:pt x="0" y="480"/>
                </a:lnTo>
                <a:cubicBezTo>
                  <a:pt x="0" y="508"/>
                  <a:pt x="22" y="530"/>
                  <a:pt x="49" y="530"/>
                </a:cubicBezTo>
                <a:lnTo>
                  <a:pt x="149" y="530"/>
                </a:lnTo>
                <a:lnTo>
                  <a:pt x="149" y="447"/>
                </a:lnTo>
                <a:cubicBezTo>
                  <a:pt x="149" y="419"/>
                  <a:pt x="171" y="397"/>
                  <a:pt x="198" y="397"/>
                </a:cubicBezTo>
                <a:cubicBezTo>
                  <a:pt x="226" y="397"/>
                  <a:pt x="248" y="419"/>
                  <a:pt x="248" y="447"/>
                </a:cubicBezTo>
                <a:lnTo>
                  <a:pt x="248" y="530"/>
                </a:lnTo>
                <a:lnTo>
                  <a:pt x="348" y="530"/>
                </a:lnTo>
                <a:cubicBezTo>
                  <a:pt x="375" y="530"/>
                  <a:pt x="398" y="508"/>
                  <a:pt x="398" y="480"/>
                </a:cubicBezTo>
                <a:lnTo>
                  <a:pt x="398" y="50"/>
                </a:lnTo>
                <a:cubicBezTo>
                  <a:pt x="398" y="22"/>
                  <a:pt x="375" y="0"/>
                  <a:pt x="348" y="0"/>
                </a:cubicBezTo>
                <a:lnTo>
                  <a:pt x="49" y="0"/>
                </a:lnTo>
                <a:moveTo>
                  <a:pt x="66" y="248"/>
                </a:moveTo>
                <a:cubicBezTo>
                  <a:pt x="66" y="239"/>
                  <a:pt x="73" y="232"/>
                  <a:pt x="83" y="232"/>
                </a:cubicBezTo>
                <a:lnTo>
                  <a:pt x="116" y="232"/>
                </a:lnTo>
                <a:cubicBezTo>
                  <a:pt x="125" y="232"/>
                  <a:pt x="132" y="239"/>
                  <a:pt x="132" y="248"/>
                </a:cubicBezTo>
                <a:lnTo>
                  <a:pt x="132" y="281"/>
                </a:lnTo>
                <a:cubicBezTo>
                  <a:pt x="132" y="290"/>
                  <a:pt x="125" y="298"/>
                  <a:pt x="116" y="298"/>
                </a:cubicBezTo>
                <a:lnTo>
                  <a:pt x="83" y="298"/>
                </a:lnTo>
                <a:cubicBezTo>
                  <a:pt x="73" y="298"/>
                  <a:pt x="66" y="290"/>
                  <a:pt x="66" y="281"/>
                </a:cubicBezTo>
                <a:lnTo>
                  <a:pt x="66" y="248"/>
                </a:lnTo>
                <a:moveTo>
                  <a:pt x="182" y="232"/>
                </a:moveTo>
                <a:lnTo>
                  <a:pt x="215" y="232"/>
                </a:lnTo>
                <a:cubicBezTo>
                  <a:pt x="224" y="232"/>
                  <a:pt x="231" y="239"/>
                  <a:pt x="231" y="248"/>
                </a:cubicBezTo>
                <a:lnTo>
                  <a:pt x="231" y="281"/>
                </a:lnTo>
                <a:cubicBezTo>
                  <a:pt x="231" y="290"/>
                  <a:pt x="224" y="298"/>
                  <a:pt x="215" y="298"/>
                </a:cubicBezTo>
                <a:lnTo>
                  <a:pt x="182" y="298"/>
                </a:lnTo>
                <a:cubicBezTo>
                  <a:pt x="173" y="298"/>
                  <a:pt x="165" y="290"/>
                  <a:pt x="165" y="281"/>
                </a:cubicBezTo>
                <a:lnTo>
                  <a:pt x="165" y="248"/>
                </a:lnTo>
                <a:cubicBezTo>
                  <a:pt x="165" y="239"/>
                  <a:pt x="173" y="232"/>
                  <a:pt x="182" y="232"/>
                </a:cubicBezTo>
                <a:moveTo>
                  <a:pt x="264" y="248"/>
                </a:moveTo>
                <a:cubicBezTo>
                  <a:pt x="264" y="239"/>
                  <a:pt x="272" y="232"/>
                  <a:pt x="281" y="232"/>
                </a:cubicBezTo>
                <a:lnTo>
                  <a:pt x="315" y="232"/>
                </a:lnTo>
                <a:cubicBezTo>
                  <a:pt x="324" y="232"/>
                  <a:pt x="332" y="239"/>
                  <a:pt x="332" y="248"/>
                </a:cubicBezTo>
                <a:lnTo>
                  <a:pt x="332" y="281"/>
                </a:lnTo>
                <a:cubicBezTo>
                  <a:pt x="332" y="290"/>
                  <a:pt x="324" y="298"/>
                  <a:pt x="315" y="298"/>
                </a:cubicBezTo>
                <a:lnTo>
                  <a:pt x="281" y="298"/>
                </a:lnTo>
                <a:cubicBezTo>
                  <a:pt x="272" y="298"/>
                  <a:pt x="264" y="290"/>
                  <a:pt x="264" y="281"/>
                </a:cubicBezTo>
                <a:lnTo>
                  <a:pt x="264" y="248"/>
                </a:lnTo>
                <a:moveTo>
                  <a:pt x="83" y="99"/>
                </a:moveTo>
                <a:lnTo>
                  <a:pt x="116" y="99"/>
                </a:lnTo>
                <a:cubicBezTo>
                  <a:pt x="125" y="99"/>
                  <a:pt x="132" y="107"/>
                  <a:pt x="132" y="116"/>
                </a:cubicBezTo>
                <a:lnTo>
                  <a:pt x="132" y="149"/>
                </a:lnTo>
                <a:cubicBezTo>
                  <a:pt x="132" y="158"/>
                  <a:pt x="125" y="166"/>
                  <a:pt x="116" y="166"/>
                </a:cubicBezTo>
                <a:lnTo>
                  <a:pt x="83" y="166"/>
                </a:lnTo>
                <a:cubicBezTo>
                  <a:pt x="73" y="166"/>
                  <a:pt x="66" y="158"/>
                  <a:pt x="66" y="149"/>
                </a:cubicBezTo>
                <a:lnTo>
                  <a:pt x="66" y="116"/>
                </a:lnTo>
                <a:cubicBezTo>
                  <a:pt x="66" y="107"/>
                  <a:pt x="73" y="99"/>
                  <a:pt x="83" y="99"/>
                </a:cubicBezTo>
                <a:moveTo>
                  <a:pt x="165" y="116"/>
                </a:moveTo>
                <a:cubicBezTo>
                  <a:pt x="165" y="107"/>
                  <a:pt x="173" y="99"/>
                  <a:pt x="182" y="99"/>
                </a:cubicBezTo>
                <a:lnTo>
                  <a:pt x="215" y="99"/>
                </a:lnTo>
                <a:cubicBezTo>
                  <a:pt x="224" y="99"/>
                  <a:pt x="231" y="107"/>
                  <a:pt x="231" y="116"/>
                </a:cubicBezTo>
                <a:lnTo>
                  <a:pt x="231" y="149"/>
                </a:lnTo>
                <a:cubicBezTo>
                  <a:pt x="231" y="158"/>
                  <a:pt x="224" y="166"/>
                  <a:pt x="215" y="166"/>
                </a:cubicBezTo>
                <a:lnTo>
                  <a:pt x="182" y="166"/>
                </a:lnTo>
                <a:cubicBezTo>
                  <a:pt x="173" y="166"/>
                  <a:pt x="165" y="158"/>
                  <a:pt x="165" y="149"/>
                </a:cubicBezTo>
                <a:lnTo>
                  <a:pt x="165" y="116"/>
                </a:lnTo>
                <a:moveTo>
                  <a:pt x="281" y="99"/>
                </a:moveTo>
                <a:lnTo>
                  <a:pt x="315" y="99"/>
                </a:lnTo>
                <a:cubicBezTo>
                  <a:pt x="324" y="99"/>
                  <a:pt x="332" y="107"/>
                  <a:pt x="332" y="116"/>
                </a:cubicBezTo>
                <a:lnTo>
                  <a:pt x="332" y="149"/>
                </a:lnTo>
                <a:cubicBezTo>
                  <a:pt x="332" y="158"/>
                  <a:pt x="324" y="166"/>
                  <a:pt x="315" y="166"/>
                </a:cubicBezTo>
                <a:lnTo>
                  <a:pt x="281" y="166"/>
                </a:lnTo>
                <a:cubicBezTo>
                  <a:pt x="272" y="166"/>
                  <a:pt x="264" y="158"/>
                  <a:pt x="264" y="149"/>
                </a:cubicBezTo>
                <a:lnTo>
                  <a:pt x="264" y="116"/>
                </a:lnTo>
                <a:cubicBezTo>
                  <a:pt x="264" y="107"/>
                  <a:pt x="272" y="99"/>
                  <a:pt x="281" y="99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095880" y="1096920"/>
            <a:ext cx="4616648" cy="346249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 dirty="0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</a:t>
            </a:r>
            <a:r>
              <a:rPr lang="zh-CN" altLang="en-US" sz="2250" b="1" i="0" u="none" strike="noStrike" dirty="0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通文化</a:t>
            </a:r>
            <a:r>
              <a:rPr lang="zh-CN" sz="2250" b="1" i="0" u="none" strike="noStrike" dirty="0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旅</a:t>
            </a:r>
            <a:r>
              <a:rPr lang="zh-CN" altLang="en-US" sz="2250" b="1" i="0" u="none" strike="noStrike" dirty="0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游</a:t>
            </a:r>
            <a:r>
              <a:rPr lang="zh-CN" sz="2250" b="1" i="0" u="none" strike="noStrike" dirty="0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投</a:t>
            </a:r>
            <a:r>
              <a:rPr lang="zh-CN" altLang="en-US" sz="2250" b="1" i="0" u="none" strike="noStrike" dirty="0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资</a:t>
            </a:r>
            <a:r>
              <a:rPr lang="zh-CN" sz="2250" b="1" i="0" u="none" strike="noStrike" dirty="0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集团</a:t>
            </a:r>
            <a:r>
              <a:rPr lang="zh-CN" altLang="en-US" sz="2250" b="1" i="0" u="none" strike="noStrike" dirty="0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有限公司</a:t>
            </a:r>
            <a:endParaRPr lang="en-US" sz="225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353280" y="1937880"/>
            <a:ext cx="56769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成立背景：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2018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月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8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日在原宿州交通投资集团（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2012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9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月成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0" name="任意多边形: 形状 49"/>
          <p:cNvSpPr/>
          <p:nvPr/>
        </p:nvSpPr>
        <p:spPr>
          <a:xfrm>
            <a:off x="6095880" y="2695320"/>
            <a:ext cx="191160" cy="190800"/>
          </a:xfrm>
          <a:custGeom>
            <a:avLst/>
            <a:gdLst/>
            <a:ahLst/>
            <a:cxnLst/>
            <a:rect l="0" t="0" r="r" b="b"/>
            <a:pathLst>
              <a:path w="531" h="530">
                <a:moveTo>
                  <a:pt x="248" y="5"/>
                </a:moveTo>
                <a:cubicBezTo>
                  <a:pt x="258" y="-1"/>
                  <a:pt x="272" y="-1"/>
                  <a:pt x="282" y="5"/>
                </a:cubicBezTo>
                <a:lnTo>
                  <a:pt x="459" y="106"/>
                </a:lnTo>
                <a:lnTo>
                  <a:pt x="464" y="108"/>
                </a:lnTo>
                <a:lnTo>
                  <a:pt x="464" y="109"/>
                </a:lnTo>
                <a:lnTo>
                  <a:pt x="513" y="137"/>
                </a:lnTo>
                <a:cubicBezTo>
                  <a:pt x="526" y="144"/>
                  <a:pt x="533" y="160"/>
                  <a:pt x="529" y="174"/>
                </a:cubicBezTo>
                <a:cubicBezTo>
                  <a:pt x="525" y="190"/>
                  <a:pt x="512" y="200"/>
                  <a:pt x="497" y="200"/>
                </a:cubicBezTo>
                <a:lnTo>
                  <a:pt x="33" y="200"/>
                </a:lnTo>
                <a:cubicBezTo>
                  <a:pt x="18" y="200"/>
                  <a:pt x="5" y="190"/>
                  <a:pt x="1" y="174"/>
                </a:cubicBezTo>
                <a:cubicBezTo>
                  <a:pt x="-3" y="160"/>
                  <a:pt x="4" y="144"/>
                  <a:pt x="17" y="137"/>
                </a:cubicBezTo>
                <a:lnTo>
                  <a:pt x="66" y="109"/>
                </a:lnTo>
                <a:lnTo>
                  <a:pt x="66" y="108"/>
                </a:lnTo>
                <a:lnTo>
                  <a:pt x="71" y="106"/>
                </a:lnTo>
                <a:lnTo>
                  <a:pt x="248" y="5"/>
                </a:lnTo>
                <a:moveTo>
                  <a:pt x="66" y="233"/>
                </a:moveTo>
                <a:lnTo>
                  <a:pt x="132" y="233"/>
                </a:lnTo>
                <a:lnTo>
                  <a:pt x="132" y="431"/>
                </a:lnTo>
                <a:lnTo>
                  <a:pt x="173" y="431"/>
                </a:lnTo>
                <a:lnTo>
                  <a:pt x="173" y="233"/>
                </a:lnTo>
                <a:lnTo>
                  <a:pt x="240" y="233"/>
                </a:lnTo>
                <a:lnTo>
                  <a:pt x="240" y="431"/>
                </a:lnTo>
                <a:lnTo>
                  <a:pt x="290" y="431"/>
                </a:lnTo>
                <a:lnTo>
                  <a:pt x="290" y="233"/>
                </a:lnTo>
                <a:lnTo>
                  <a:pt x="356" y="233"/>
                </a:lnTo>
                <a:lnTo>
                  <a:pt x="356" y="431"/>
                </a:lnTo>
                <a:lnTo>
                  <a:pt x="398" y="431"/>
                </a:lnTo>
                <a:lnTo>
                  <a:pt x="398" y="233"/>
                </a:lnTo>
                <a:lnTo>
                  <a:pt x="464" y="233"/>
                </a:lnTo>
                <a:lnTo>
                  <a:pt x="464" y="436"/>
                </a:lnTo>
                <a:cubicBezTo>
                  <a:pt x="464" y="436"/>
                  <a:pt x="465" y="436"/>
                  <a:pt x="466" y="437"/>
                </a:cubicBezTo>
                <a:lnTo>
                  <a:pt x="515" y="470"/>
                </a:lnTo>
                <a:cubicBezTo>
                  <a:pt x="527" y="478"/>
                  <a:pt x="533" y="493"/>
                  <a:pt x="529" y="507"/>
                </a:cubicBezTo>
                <a:cubicBezTo>
                  <a:pt x="524" y="521"/>
                  <a:pt x="511" y="530"/>
                  <a:pt x="497" y="530"/>
                </a:cubicBezTo>
                <a:lnTo>
                  <a:pt x="33" y="530"/>
                </a:lnTo>
                <a:cubicBezTo>
                  <a:pt x="18" y="530"/>
                  <a:pt x="6" y="521"/>
                  <a:pt x="1" y="507"/>
                </a:cubicBezTo>
                <a:cubicBezTo>
                  <a:pt x="-3" y="493"/>
                  <a:pt x="2" y="478"/>
                  <a:pt x="15" y="470"/>
                </a:cubicBezTo>
                <a:lnTo>
                  <a:pt x="64" y="437"/>
                </a:lnTo>
                <a:cubicBezTo>
                  <a:pt x="65" y="436"/>
                  <a:pt x="65" y="436"/>
                  <a:pt x="66" y="436"/>
                </a:cubicBezTo>
                <a:lnTo>
                  <a:pt x="66" y="233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353280" y="2204640"/>
            <a:ext cx="14859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立）基础上组建。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400800" y="2623680"/>
            <a:ext cx="5867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企业性质：宿州市人民政府出资设立的国有独资公司，一级法人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3" name="任意多边形: 形状 52"/>
          <p:cNvSpPr/>
          <p:nvPr/>
        </p:nvSpPr>
        <p:spPr>
          <a:xfrm>
            <a:off x="6095880" y="338112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332" y="99"/>
                </a:moveTo>
                <a:lnTo>
                  <a:pt x="198" y="99"/>
                </a:lnTo>
                <a:lnTo>
                  <a:pt x="149" y="26"/>
                </a:lnTo>
                <a:cubicBezTo>
                  <a:pt x="142" y="15"/>
                  <a:pt x="150" y="0"/>
                  <a:pt x="163" y="0"/>
                </a:cubicBezTo>
                <a:lnTo>
                  <a:pt x="367" y="0"/>
                </a:lnTo>
                <a:cubicBezTo>
                  <a:pt x="380" y="0"/>
                  <a:pt x="388" y="15"/>
                  <a:pt x="381" y="26"/>
                </a:cubicBezTo>
                <a:lnTo>
                  <a:pt x="332" y="99"/>
                </a:lnTo>
                <a:moveTo>
                  <a:pt x="198" y="132"/>
                </a:moveTo>
                <a:lnTo>
                  <a:pt x="332" y="132"/>
                </a:lnTo>
                <a:cubicBezTo>
                  <a:pt x="335" y="135"/>
                  <a:pt x="340" y="138"/>
                  <a:pt x="345" y="141"/>
                </a:cubicBezTo>
                <a:cubicBezTo>
                  <a:pt x="404" y="179"/>
                  <a:pt x="530" y="260"/>
                  <a:pt x="530" y="431"/>
                </a:cubicBezTo>
                <a:cubicBezTo>
                  <a:pt x="530" y="486"/>
                  <a:pt x="486" y="530"/>
                  <a:pt x="431" y="530"/>
                </a:cubicBezTo>
                <a:lnTo>
                  <a:pt x="99" y="530"/>
                </a:lnTo>
                <a:cubicBezTo>
                  <a:pt x="44" y="530"/>
                  <a:pt x="0" y="486"/>
                  <a:pt x="0" y="431"/>
                </a:cubicBezTo>
                <a:cubicBezTo>
                  <a:pt x="0" y="260"/>
                  <a:pt x="126" y="179"/>
                  <a:pt x="185" y="141"/>
                </a:cubicBezTo>
                <a:cubicBezTo>
                  <a:pt x="190" y="138"/>
                  <a:pt x="194" y="135"/>
                  <a:pt x="198" y="132"/>
                </a:cubicBezTo>
                <a:moveTo>
                  <a:pt x="286" y="223"/>
                </a:moveTo>
                <a:cubicBezTo>
                  <a:pt x="286" y="212"/>
                  <a:pt x="277" y="203"/>
                  <a:pt x="265" y="203"/>
                </a:cubicBezTo>
                <a:cubicBezTo>
                  <a:pt x="253" y="203"/>
                  <a:pt x="244" y="212"/>
                  <a:pt x="244" y="223"/>
                </a:cubicBezTo>
                <a:lnTo>
                  <a:pt x="244" y="238"/>
                </a:lnTo>
                <a:cubicBezTo>
                  <a:pt x="236" y="240"/>
                  <a:pt x="228" y="242"/>
                  <a:pt x="221" y="247"/>
                </a:cubicBezTo>
                <a:cubicBezTo>
                  <a:pt x="206" y="255"/>
                  <a:pt x="194" y="270"/>
                  <a:pt x="194" y="292"/>
                </a:cubicBezTo>
                <a:cubicBezTo>
                  <a:pt x="194" y="313"/>
                  <a:pt x="207" y="326"/>
                  <a:pt x="220" y="334"/>
                </a:cubicBezTo>
                <a:cubicBezTo>
                  <a:pt x="231" y="341"/>
                  <a:pt x="245" y="345"/>
                  <a:pt x="256" y="349"/>
                </a:cubicBezTo>
                <a:lnTo>
                  <a:pt x="258" y="349"/>
                </a:lnTo>
                <a:cubicBezTo>
                  <a:pt x="272" y="353"/>
                  <a:pt x="282" y="356"/>
                  <a:pt x="288" y="360"/>
                </a:cubicBezTo>
                <a:cubicBezTo>
                  <a:pt x="293" y="363"/>
                  <a:pt x="294" y="366"/>
                  <a:pt x="294" y="369"/>
                </a:cubicBezTo>
                <a:cubicBezTo>
                  <a:pt x="294" y="374"/>
                  <a:pt x="292" y="377"/>
                  <a:pt x="288" y="380"/>
                </a:cubicBezTo>
                <a:cubicBezTo>
                  <a:pt x="283" y="383"/>
                  <a:pt x="275" y="385"/>
                  <a:pt x="266" y="384"/>
                </a:cubicBezTo>
                <a:cubicBezTo>
                  <a:pt x="254" y="384"/>
                  <a:pt x="243" y="380"/>
                  <a:pt x="229" y="376"/>
                </a:cubicBezTo>
                <a:cubicBezTo>
                  <a:pt x="226" y="375"/>
                  <a:pt x="224" y="374"/>
                  <a:pt x="221" y="373"/>
                </a:cubicBezTo>
                <a:cubicBezTo>
                  <a:pt x="210" y="369"/>
                  <a:pt x="199" y="375"/>
                  <a:pt x="195" y="386"/>
                </a:cubicBezTo>
                <a:cubicBezTo>
                  <a:pt x="192" y="398"/>
                  <a:pt x="197" y="410"/>
                  <a:pt x="208" y="413"/>
                </a:cubicBezTo>
                <a:cubicBezTo>
                  <a:pt x="210" y="414"/>
                  <a:pt x="212" y="415"/>
                  <a:pt x="214" y="415"/>
                </a:cubicBezTo>
                <a:cubicBezTo>
                  <a:pt x="223" y="418"/>
                  <a:pt x="233" y="422"/>
                  <a:pt x="244" y="424"/>
                </a:cubicBezTo>
                <a:lnTo>
                  <a:pt x="244" y="439"/>
                </a:lnTo>
                <a:cubicBezTo>
                  <a:pt x="244" y="451"/>
                  <a:pt x="253" y="460"/>
                  <a:pt x="265" y="460"/>
                </a:cubicBezTo>
                <a:cubicBezTo>
                  <a:pt x="277" y="460"/>
                  <a:pt x="286" y="451"/>
                  <a:pt x="286" y="439"/>
                </a:cubicBezTo>
                <a:lnTo>
                  <a:pt x="286" y="425"/>
                </a:lnTo>
                <a:cubicBezTo>
                  <a:pt x="294" y="423"/>
                  <a:pt x="303" y="420"/>
                  <a:pt x="310" y="416"/>
                </a:cubicBezTo>
                <a:cubicBezTo>
                  <a:pt x="325" y="406"/>
                  <a:pt x="336" y="390"/>
                  <a:pt x="336" y="368"/>
                </a:cubicBezTo>
                <a:cubicBezTo>
                  <a:pt x="335" y="347"/>
                  <a:pt x="324" y="334"/>
                  <a:pt x="310" y="325"/>
                </a:cubicBezTo>
                <a:cubicBezTo>
                  <a:pt x="298" y="318"/>
                  <a:pt x="283" y="313"/>
                  <a:pt x="272" y="310"/>
                </a:cubicBezTo>
                <a:lnTo>
                  <a:pt x="271" y="309"/>
                </a:lnTo>
                <a:cubicBezTo>
                  <a:pt x="257" y="305"/>
                  <a:pt x="247" y="303"/>
                  <a:pt x="241" y="299"/>
                </a:cubicBezTo>
                <a:cubicBezTo>
                  <a:pt x="235" y="295"/>
                  <a:pt x="235" y="294"/>
                  <a:pt x="235" y="292"/>
                </a:cubicBezTo>
                <a:cubicBezTo>
                  <a:pt x="235" y="288"/>
                  <a:pt x="237" y="285"/>
                  <a:pt x="242" y="282"/>
                </a:cubicBezTo>
                <a:cubicBezTo>
                  <a:pt x="247" y="279"/>
                  <a:pt x="256" y="277"/>
                  <a:pt x="265" y="277"/>
                </a:cubicBezTo>
                <a:cubicBezTo>
                  <a:pt x="275" y="277"/>
                  <a:pt x="286" y="279"/>
                  <a:pt x="297" y="282"/>
                </a:cubicBezTo>
                <a:cubicBezTo>
                  <a:pt x="308" y="285"/>
                  <a:pt x="320" y="279"/>
                  <a:pt x="323" y="268"/>
                </a:cubicBezTo>
                <a:cubicBezTo>
                  <a:pt x="326" y="257"/>
                  <a:pt x="319" y="245"/>
                  <a:pt x="308" y="242"/>
                </a:cubicBezTo>
                <a:cubicBezTo>
                  <a:pt x="301" y="241"/>
                  <a:pt x="294" y="239"/>
                  <a:pt x="286" y="237"/>
                </a:cubicBezTo>
                <a:lnTo>
                  <a:pt x="286" y="223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400800" y="2890440"/>
            <a:ext cx="533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资格。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400800" y="3309480"/>
            <a:ext cx="478536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注册资本与资产：注册资本金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30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亿元，截至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年底总资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6" name="任意多边形: 形状 55"/>
          <p:cNvSpPr/>
          <p:nvPr/>
        </p:nvSpPr>
        <p:spPr>
          <a:xfrm>
            <a:off x="6095880" y="4078800"/>
            <a:ext cx="214560" cy="167040"/>
          </a:xfrm>
          <a:custGeom>
            <a:avLst/>
            <a:gdLst/>
            <a:ahLst/>
            <a:cxnLst/>
            <a:rect l="0" t="0" r="r" b="b"/>
            <a:pathLst>
              <a:path w="596" h="464">
                <a:moveTo>
                  <a:pt x="265" y="0"/>
                </a:moveTo>
                <a:lnTo>
                  <a:pt x="188" y="0"/>
                </a:lnTo>
                <a:cubicBezTo>
                  <a:pt x="160" y="0"/>
                  <a:pt x="135" y="19"/>
                  <a:pt x="126" y="45"/>
                </a:cubicBezTo>
                <a:lnTo>
                  <a:pt x="3" y="389"/>
                </a:lnTo>
                <a:cubicBezTo>
                  <a:pt x="1" y="395"/>
                  <a:pt x="0" y="401"/>
                  <a:pt x="0" y="408"/>
                </a:cubicBezTo>
                <a:cubicBezTo>
                  <a:pt x="0" y="439"/>
                  <a:pt x="26" y="464"/>
                  <a:pt x="57" y="464"/>
                </a:cubicBezTo>
                <a:lnTo>
                  <a:pt x="265" y="464"/>
                </a:lnTo>
                <a:lnTo>
                  <a:pt x="265" y="398"/>
                </a:lnTo>
                <a:cubicBezTo>
                  <a:pt x="265" y="380"/>
                  <a:pt x="280" y="365"/>
                  <a:pt x="298" y="365"/>
                </a:cubicBezTo>
                <a:cubicBezTo>
                  <a:pt x="317" y="365"/>
                  <a:pt x="332" y="380"/>
                  <a:pt x="332" y="398"/>
                </a:cubicBezTo>
                <a:lnTo>
                  <a:pt x="332" y="464"/>
                </a:lnTo>
                <a:lnTo>
                  <a:pt x="540" y="464"/>
                </a:lnTo>
                <a:cubicBezTo>
                  <a:pt x="571" y="464"/>
                  <a:pt x="596" y="439"/>
                  <a:pt x="596" y="408"/>
                </a:cubicBezTo>
                <a:cubicBezTo>
                  <a:pt x="596" y="401"/>
                  <a:pt x="595" y="395"/>
                  <a:pt x="593" y="389"/>
                </a:cubicBezTo>
                <a:lnTo>
                  <a:pt x="471" y="45"/>
                </a:lnTo>
                <a:cubicBezTo>
                  <a:pt x="462" y="19"/>
                  <a:pt x="437" y="0"/>
                  <a:pt x="409" y="0"/>
                </a:cubicBezTo>
                <a:lnTo>
                  <a:pt x="332" y="0"/>
                </a:lnTo>
                <a:lnTo>
                  <a:pt x="332" y="67"/>
                </a:lnTo>
                <a:cubicBezTo>
                  <a:pt x="332" y="86"/>
                  <a:pt x="317" y="100"/>
                  <a:pt x="298" y="100"/>
                </a:cubicBezTo>
                <a:cubicBezTo>
                  <a:pt x="280" y="100"/>
                  <a:pt x="265" y="86"/>
                  <a:pt x="265" y="67"/>
                </a:cubicBezTo>
                <a:lnTo>
                  <a:pt x="265" y="0"/>
                </a:lnTo>
                <a:moveTo>
                  <a:pt x="332" y="200"/>
                </a:moveTo>
                <a:lnTo>
                  <a:pt x="332" y="266"/>
                </a:lnTo>
                <a:cubicBezTo>
                  <a:pt x="332" y="284"/>
                  <a:pt x="317" y="299"/>
                  <a:pt x="298" y="299"/>
                </a:cubicBezTo>
                <a:cubicBezTo>
                  <a:pt x="280" y="299"/>
                  <a:pt x="265" y="284"/>
                  <a:pt x="265" y="266"/>
                </a:cubicBezTo>
                <a:lnTo>
                  <a:pt x="265" y="200"/>
                </a:lnTo>
                <a:cubicBezTo>
                  <a:pt x="265" y="181"/>
                  <a:pt x="280" y="167"/>
                  <a:pt x="298" y="167"/>
                </a:cubicBezTo>
                <a:cubicBezTo>
                  <a:pt x="317" y="167"/>
                  <a:pt x="332" y="181"/>
                  <a:pt x="332" y="200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400800" y="3576240"/>
            <a:ext cx="1301115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产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138.44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424560" y="3995280"/>
            <a:ext cx="5657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业务范围：承担全市交通、文化、旅游产业投资、建设与运营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9" name="任意多边形: 形状 58"/>
          <p:cNvSpPr/>
          <p:nvPr/>
        </p:nvSpPr>
        <p:spPr>
          <a:xfrm>
            <a:off x="6095880" y="4764600"/>
            <a:ext cx="214560" cy="167040"/>
          </a:xfrm>
          <a:custGeom>
            <a:avLst/>
            <a:gdLst/>
            <a:ahLst/>
            <a:cxnLst/>
            <a:rect l="0" t="0" r="r" b="b"/>
            <a:pathLst>
              <a:path w="596" h="464">
                <a:moveTo>
                  <a:pt x="216" y="50"/>
                </a:moveTo>
                <a:cubicBezTo>
                  <a:pt x="216" y="23"/>
                  <a:pt x="238" y="0"/>
                  <a:pt x="265" y="0"/>
                </a:cubicBezTo>
                <a:lnTo>
                  <a:pt x="332" y="0"/>
                </a:lnTo>
                <a:cubicBezTo>
                  <a:pt x="359" y="0"/>
                  <a:pt x="381" y="23"/>
                  <a:pt x="381" y="50"/>
                </a:cubicBezTo>
                <a:lnTo>
                  <a:pt x="381" y="116"/>
                </a:lnTo>
                <a:cubicBezTo>
                  <a:pt x="381" y="143"/>
                  <a:pt x="359" y="166"/>
                  <a:pt x="332" y="166"/>
                </a:cubicBezTo>
                <a:lnTo>
                  <a:pt x="323" y="166"/>
                </a:lnTo>
                <a:lnTo>
                  <a:pt x="323" y="207"/>
                </a:lnTo>
                <a:lnTo>
                  <a:pt x="480" y="207"/>
                </a:lnTo>
                <a:cubicBezTo>
                  <a:pt x="512" y="207"/>
                  <a:pt x="538" y="233"/>
                  <a:pt x="538" y="265"/>
                </a:cubicBezTo>
                <a:lnTo>
                  <a:pt x="538" y="298"/>
                </a:lnTo>
                <a:lnTo>
                  <a:pt x="547" y="298"/>
                </a:lnTo>
                <a:cubicBezTo>
                  <a:pt x="574" y="298"/>
                  <a:pt x="596" y="320"/>
                  <a:pt x="596" y="348"/>
                </a:cubicBezTo>
                <a:lnTo>
                  <a:pt x="596" y="414"/>
                </a:lnTo>
                <a:cubicBezTo>
                  <a:pt x="596" y="442"/>
                  <a:pt x="574" y="464"/>
                  <a:pt x="547" y="464"/>
                </a:cubicBezTo>
                <a:lnTo>
                  <a:pt x="480" y="464"/>
                </a:lnTo>
                <a:cubicBezTo>
                  <a:pt x="453" y="464"/>
                  <a:pt x="431" y="442"/>
                  <a:pt x="431" y="414"/>
                </a:cubicBezTo>
                <a:lnTo>
                  <a:pt x="431" y="348"/>
                </a:lnTo>
                <a:cubicBezTo>
                  <a:pt x="431" y="320"/>
                  <a:pt x="453" y="298"/>
                  <a:pt x="480" y="298"/>
                </a:cubicBezTo>
                <a:lnTo>
                  <a:pt x="489" y="298"/>
                </a:lnTo>
                <a:lnTo>
                  <a:pt x="489" y="265"/>
                </a:lnTo>
                <a:cubicBezTo>
                  <a:pt x="489" y="260"/>
                  <a:pt x="485" y="257"/>
                  <a:pt x="480" y="257"/>
                </a:cubicBezTo>
                <a:lnTo>
                  <a:pt x="323" y="257"/>
                </a:lnTo>
                <a:lnTo>
                  <a:pt x="323" y="298"/>
                </a:lnTo>
                <a:lnTo>
                  <a:pt x="332" y="298"/>
                </a:lnTo>
                <a:cubicBezTo>
                  <a:pt x="359" y="298"/>
                  <a:pt x="381" y="320"/>
                  <a:pt x="381" y="348"/>
                </a:cubicBezTo>
                <a:lnTo>
                  <a:pt x="381" y="414"/>
                </a:lnTo>
                <a:cubicBezTo>
                  <a:pt x="381" y="442"/>
                  <a:pt x="359" y="464"/>
                  <a:pt x="332" y="464"/>
                </a:cubicBezTo>
                <a:lnTo>
                  <a:pt x="265" y="464"/>
                </a:lnTo>
                <a:cubicBezTo>
                  <a:pt x="238" y="464"/>
                  <a:pt x="216" y="442"/>
                  <a:pt x="216" y="414"/>
                </a:cubicBezTo>
                <a:lnTo>
                  <a:pt x="216" y="348"/>
                </a:lnTo>
                <a:cubicBezTo>
                  <a:pt x="216" y="320"/>
                  <a:pt x="238" y="298"/>
                  <a:pt x="265" y="298"/>
                </a:cubicBezTo>
                <a:lnTo>
                  <a:pt x="274" y="298"/>
                </a:lnTo>
                <a:lnTo>
                  <a:pt x="274" y="257"/>
                </a:lnTo>
                <a:lnTo>
                  <a:pt x="117" y="257"/>
                </a:lnTo>
                <a:cubicBezTo>
                  <a:pt x="112" y="257"/>
                  <a:pt x="108" y="260"/>
                  <a:pt x="108" y="265"/>
                </a:cubicBezTo>
                <a:lnTo>
                  <a:pt x="108" y="298"/>
                </a:lnTo>
                <a:lnTo>
                  <a:pt x="117" y="298"/>
                </a:lnTo>
                <a:cubicBezTo>
                  <a:pt x="144" y="298"/>
                  <a:pt x="166" y="320"/>
                  <a:pt x="166" y="348"/>
                </a:cubicBezTo>
                <a:lnTo>
                  <a:pt x="166" y="414"/>
                </a:lnTo>
                <a:cubicBezTo>
                  <a:pt x="166" y="442"/>
                  <a:pt x="144" y="464"/>
                  <a:pt x="117" y="464"/>
                </a:cubicBezTo>
                <a:lnTo>
                  <a:pt x="50" y="464"/>
                </a:lnTo>
                <a:cubicBezTo>
                  <a:pt x="22" y="464"/>
                  <a:pt x="0" y="442"/>
                  <a:pt x="0" y="414"/>
                </a:cubicBezTo>
                <a:lnTo>
                  <a:pt x="0" y="348"/>
                </a:lnTo>
                <a:cubicBezTo>
                  <a:pt x="0" y="320"/>
                  <a:pt x="22" y="298"/>
                  <a:pt x="50" y="298"/>
                </a:cubicBezTo>
                <a:lnTo>
                  <a:pt x="59" y="298"/>
                </a:lnTo>
                <a:lnTo>
                  <a:pt x="59" y="265"/>
                </a:lnTo>
                <a:cubicBezTo>
                  <a:pt x="59" y="233"/>
                  <a:pt x="85" y="207"/>
                  <a:pt x="117" y="207"/>
                </a:cubicBezTo>
                <a:lnTo>
                  <a:pt x="274" y="207"/>
                </a:lnTo>
                <a:lnTo>
                  <a:pt x="274" y="166"/>
                </a:lnTo>
                <a:lnTo>
                  <a:pt x="265" y="166"/>
                </a:lnTo>
                <a:cubicBezTo>
                  <a:pt x="238" y="166"/>
                  <a:pt x="216" y="143"/>
                  <a:pt x="216" y="116"/>
                </a:cubicBezTo>
                <a:lnTo>
                  <a:pt x="216" y="5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424560" y="4262040"/>
            <a:ext cx="533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管理。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424560" y="4681080"/>
            <a:ext cx="54102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组织架构：机关内设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9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个机构，下属全资子公司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9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个、控股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5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个、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2" name="任意多边形: 形状 61"/>
          <p:cNvSpPr/>
          <p:nvPr/>
        </p:nvSpPr>
        <p:spPr>
          <a:xfrm>
            <a:off x="6101640" y="5438520"/>
            <a:ext cx="131400" cy="190800"/>
          </a:xfrm>
          <a:custGeom>
            <a:avLst/>
            <a:gdLst/>
            <a:ahLst/>
            <a:cxnLst/>
            <a:rect l="0" t="0" r="r" b="b"/>
            <a:pathLst>
              <a:path w="365" h="530">
                <a:moveTo>
                  <a:pt x="265" y="397"/>
                </a:moveTo>
                <a:cubicBezTo>
                  <a:pt x="275" y="364"/>
                  <a:pt x="296" y="336"/>
                  <a:pt x="317" y="308"/>
                </a:cubicBezTo>
                <a:cubicBezTo>
                  <a:pt x="322" y="301"/>
                  <a:pt x="328" y="293"/>
                  <a:pt x="333" y="286"/>
                </a:cubicBezTo>
                <a:cubicBezTo>
                  <a:pt x="353" y="256"/>
                  <a:pt x="365" y="221"/>
                  <a:pt x="365" y="182"/>
                </a:cubicBezTo>
                <a:cubicBezTo>
                  <a:pt x="365" y="82"/>
                  <a:pt x="283" y="0"/>
                  <a:pt x="182" y="0"/>
                </a:cubicBezTo>
                <a:cubicBezTo>
                  <a:pt x="82" y="0"/>
                  <a:pt x="0" y="82"/>
                  <a:pt x="0" y="182"/>
                </a:cubicBezTo>
                <a:cubicBezTo>
                  <a:pt x="0" y="221"/>
                  <a:pt x="12" y="256"/>
                  <a:pt x="33" y="286"/>
                </a:cubicBezTo>
                <a:cubicBezTo>
                  <a:pt x="38" y="293"/>
                  <a:pt x="43" y="301"/>
                  <a:pt x="49" y="308"/>
                </a:cubicBezTo>
                <a:cubicBezTo>
                  <a:pt x="69" y="336"/>
                  <a:pt x="90" y="364"/>
                  <a:pt x="100" y="397"/>
                </a:cubicBezTo>
                <a:lnTo>
                  <a:pt x="265" y="397"/>
                </a:lnTo>
                <a:moveTo>
                  <a:pt x="182" y="530"/>
                </a:moveTo>
                <a:cubicBezTo>
                  <a:pt x="228" y="530"/>
                  <a:pt x="265" y="492"/>
                  <a:pt x="265" y="447"/>
                </a:cubicBezTo>
                <a:lnTo>
                  <a:pt x="265" y="430"/>
                </a:lnTo>
                <a:lnTo>
                  <a:pt x="100" y="430"/>
                </a:lnTo>
                <a:lnTo>
                  <a:pt x="100" y="447"/>
                </a:lnTo>
                <a:cubicBezTo>
                  <a:pt x="100" y="492"/>
                  <a:pt x="137" y="530"/>
                  <a:pt x="182" y="530"/>
                </a:cubicBezTo>
                <a:moveTo>
                  <a:pt x="100" y="182"/>
                </a:moveTo>
                <a:cubicBezTo>
                  <a:pt x="100" y="191"/>
                  <a:pt x="92" y="199"/>
                  <a:pt x="83" y="199"/>
                </a:cubicBezTo>
                <a:cubicBezTo>
                  <a:pt x="74" y="199"/>
                  <a:pt x="67" y="191"/>
                  <a:pt x="67" y="182"/>
                </a:cubicBezTo>
                <a:cubicBezTo>
                  <a:pt x="67" y="118"/>
                  <a:pt x="118" y="66"/>
                  <a:pt x="182" y="66"/>
                </a:cubicBezTo>
                <a:cubicBezTo>
                  <a:pt x="191" y="66"/>
                  <a:pt x="199" y="74"/>
                  <a:pt x="199" y="83"/>
                </a:cubicBezTo>
                <a:cubicBezTo>
                  <a:pt x="199" y="92"/>
                  <a:pt x="191" y="99"/>
                  <a:pt x="182" y="99"/>
                </a:cubicBezTo>
                <a:cubicBezTo>
                  <a:pt x="137" y="99"/>
                  <a:pt x="100" y="136"/>
                  <a:pt x="100" y="182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424560" y="4947840"/>
            <a:ext cx="9715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参股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11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353280" y="5366880"/>
            <a:ext cx="5867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发展思路：以习近平新时代中国特色社会主义思想为指导，打造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5" name="任意多边形: 形状 64"/>
          <p:cNvSpPr/>
          <p:nvPr/>
        </p:nvSpPr>
        <p:spPr>
          <a:xfrm>
            <a:off x="6095880" y="6136200"/>
            <a:ext cx="190800" cy="167040"/>
          </a:xfrm>
          <a:custGeom>
            <a:avLst/>
            <a:gdLst/>
            <a:ahLst/>
            <a:cxnLst/>
            <a:rect l="0" t="0" r="r" b="b"/>
            <a:pathLst>
              <a:path w="530" h="464">
                <a:moveTo>
                  <a:pt x="66" y="33"/>
                </a:moveTo>
                <a:cubicBezTo>
                  <a:pt x="66" y="15"/>
                  <a:pt x="51" y="0"/>
                  <a:pt x="33" y="0"/>
                </a:cubicBezTo>
                <a:cubicBezTo>
                  <a:pt x="15" y="0"/>
                  <a:pt x="0" y="15"/>
                  <a:pt x="0" y="33"/>
                </a:cubicBezTo>
                <a:lnTo>
                  <a:pt x="0" y="382"/>
                </a:lnTo>
                <a:cubicBezTo>
                  <a:pt x="0" y="427"/>
                  <a:pt x="37" y="464"/>
                  <a:pt x="83" y="464"/>
                </a:cubicBezTo>
                <a:lnTo>
                  <a:pt x="497" y="464"/>
                </a:lnTo>
                <a:cubicBezTo>
                  <a:pt x="515" y="464"/>
                  <a:pt x="530" y="450"/>
                  <a:pt x="530" y="431"/>
                </a:cubicBezTo>
                <a:cubicBezTo>
                  <a:pt x="530" y="413"/>
                  <a:pt x="515" y="398"/>
                  <a:pt x="497" y="398"/>
                </a:cubicBezTo>
                <a:lnTo>
                  <a:pt x="83" y="398"/>
                </a:lnTo>
                <a:cubicBezTo>
                  <a:pt x="73" y="398"/>
                  <a:pt x="66" y="391"/>
                  <a:pt x="66" y="382"/>
                </a:cubicBezTo>
                <a:lnTo>
                  <a:pt x="66" y="33"/>
                </a:lnTo>
                <a:moveTo>
                  <a:pt x="487" y="123"/>
                </a:moveTo>
                <a:cubicBezTo>
                  <a:pt x="500" y="110"/>
                  <a:pt x="500" y="89"/>
                  <a:pt x="487" y="76"/>
                </a:cubicBezTo>
                <a:cubicBezTo>
                  <a:pt x="474" y="63"/>
                  <a:pt x="453" y="63"/>
                  <a:pt x="440" y="76"/>
                </a:cubicBezTo>
                <a:lnTo>
                  <a:pt x="332" y="185"/>
                </a:lnTo>
                <a:lnTo>
                  <a:pt x="272" y="126"/>
                </a:lnTo>
                <a:cubicBezTo>
                  <a:pt x="258" y="113"/>
                  <a:pt x="237" y="113"/>
                  <a:pt x="224" y="126"/>
                </a:cubicBezTo>
                <a:lnTo>
                  <a:pt x="109" y="241"/>
                </a:lnTo>
                <a:cubicBezTo>
                  <a:pt x="96" y="254"/>
                  <a:pt x="96" y="275"/>
                  <a:pt x="109" y="288"/>
                </a:cubicBezTo>
                <a:cubicBezTo>
                  <a:pt x="122" y="301"/>
                  <a:pt x="143" y="301"/>
                  <a:pt x="155" y="288"/>
                </a:cubicBezTo>
                <a:lnTo>
                  <a:pt x="248" y="196"/>
                </a:lnTo>
                <a:lnTo>
                  <a:pt x="308" y="255"/>
                </a:lnTo>
                <a:cubicBezTo>
                  <a:pt x="321" y="268"/>
                  <a:pt x="342" y="268"/>
                  <a:pt x="355" y="255"/>
                </a:cubicBezTo>
                <a:lnTo>
                  <a:pt x="487" y="123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353280" y="5633640"/>
            <a:ext cx="342900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市域交通、文化、旅游产业综合运营商。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400800" y="6052680"/>
            <a:ext cx="4826642" cy="23083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经营业绩：</a:t>
            </a:r>
            <a:r>
              <a:rPr lang="en-US" sz="15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5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年实现营业收入</a:t>
            </a:r>
            <a:r>
              <a:rPr lang="en-US" sz="15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8.71</a:t>
            </a:r>
            <a:r>
              <a:rPr lang="zh-CN" sz="1500" b="0" i="0" u="none" strike="noStrike" dirty="0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亿元，与去年同期</a:t>
            </a:r>
            <a:endParaRPr lang="en-US" sz="15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8" name="任意多边形: 形状 67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400800" y="6319440"/>
            <a:ext cx="9525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基本持平。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0" name="任意多边形: 形状 69"/>
          <p:cNvSpPr/>
          <p:nvPr/>
        </p:nvSpPr>
        <p:spPr>
          <a:xfrm>
            <a:off x="182844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57200" y="239760"/>
            <a:ext cx="138303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集团简介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2" name="任意多边形: 形状 71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095560" y="280440"/>
            <a:ext cx="222696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GROUP INTRODUCTION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73280"/>
            <a:ext cx="5619630" cy="57034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任意多边形: 形状 7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7" name="任意多边形: 形状 7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8" name="任意多边形: 形状 77"/>
          <p:cNvSpPr/>
          <p:nvPr/>
        </p:nvSpPr>
        <p:spPr>
          <a:xfrm>
            <a:off x="10858320" y="495000"/>
            <a:ext cx="838440" cy="838800"/>
          </a:xfrm>
          <a:custGeom>
            <a:avLst/>
            <a:gdLst/>
            <a:ahLst/>
            <a:cxnLst/>
            <a:rect l="0" t="0" r="r" b="b"/>
            <a:pathLst>
              <a:path w="2329" h="2330" fill="none">
                <a:moveTo>
                  <a:pt x="2329" y="1164"/>
                </a:moveTo>
                <a:cubicBezTo>
                  <a:pt x="2329" y="1203"/>
                  <a:pt x="2327" y="1241"/>
                  <a:pt x="2324" y="1279"/>
                </a:cubicBezTo>
                <a:cubicBezTo>
                  <a:pt x="2320" y="1317"/>
                  <a:pt x="2314" y="1354"/>
                  <a:pt x="2307" y="1392"/>
                </a:cubicBezTo>
                <a:cubicBezTo>
                  <a:pt x="2300" y="1429"/>
                  <a:pt x="2290" y="1466"/>
                  <a:pt x="2279" y="1502"/>
                </a:cubicBezTo>
                <a:cubicBezTo>
                  <a:pt x="2268" y="1539"/>
                  <a:pt x="2255" y="1575"/>
                  <a:pt x="2241" y="1610"/>
                </a:cubicBezTo>
                <a:cubicBezTo>
                  <a:pt x="2226" y="1645"/>
                  <a:pt x="2210" y="1680"/>
                  <a:pt x="2192" y="1713"/>
                </a:cubicBezTo>
                <a:cubicBezTo>
                  <a:pt x="2174" y="1747"/>
                  <a:pt x="2154" y="1780"/>
                  <a:pt x="2133" y="1811"/>
                </a:cubicBezTo>
                <a:cubicBezTo>
                  <a:pt x="2112" y="1843"/>
                  <a:pt x="2089" y="1874"/>
                  <a:pt x="2065" y="1903"/>
                </a:cubicBezTo>
                <a:cubicBezTo>
                  <a:pt x="2041" y="1933"/>
                  <a:pt x="2015" y="1961"/>
                  <a:pt x="1988" y="1988"/>
                </a:cubicBezTo>
                <a:cubicBezTo>
                  <a:pt x="1961" y="2015"/>
                  <a:pt x="1933" y="2040"/>
                  <a:pt x="1904" y="2064"/>
                </a:cubicBezTo>
                <a:cubicBezTo>
                  <a:pt x="1874" y="2089"/>
                  <a:pt x="1844" y="2111"/>
                  <a:pt x="1812" y="2133"/>
                </a:cubicBezTo>
                <a:cubicBezTo>
                  <a:pt x="1780" y="2155"/>
                  <a:pt x="1748" y="2174"/>
                  <a:pt x="1714" y="2192"/>
                </a:cubicBezTo>
                <a:cubicBezTo>
                  <a:pt x="1680" y="2210"/>
                  <a:pt x="1646" y="2226"/>
                  <a:pt x="1611" y="2241"/>
                </a:cubicBezTo>
                <a:cubicBezTo>
                  <a:pt x="1575" y="2256"/>
                  <a:pt x="1540" y="2268"/>
                  <a:pt x="1503" y="2280"/>
                </a:cubicBezTo>
                <a:cubicBezTo>
                  <a:pt x="1467" y="2291"/>
                  <a:pt x="1430" y="2300"/>
                  <a:pt x="1392" y="2307"/>
                </a:cubicBezTo>
                <a:cubicBezTo>
                  <a:pt x="1355" y="2315"/>
                  <a:pt x="1317" y="2320"/>
                  <a:pt x="1279" y="2324"/>
                </a:cubicBezTo>
                <a:cubicBezTo>
                  <a:pt x="1240" y="2328"/>
                  <a:pt x="1202" y="2330"/>
                  <a:pt x="1164" y="2330"/>
                </a:cubicBezTo>
                <a:cubicBezTo>
                  <a:pt x="1126" y="2330"/>
                  <a:pt x="1088" y="2328"/>
                  <a:pt x="1050" y="2324"/>
                </a:cubicBezTo>
                <a:cubicBezTo>
                  <a:pt x="1012" y="2320"/>
                  <a:pt x="974" y="2315"/>
                  <a:pt x="937" y="2307"/>
                </a:cubicBezTo>
                <a:cubicBezTo>
                  <a:pt x="900" y="2300"/>
                  <a:pt x="863" y="2291"/>
                  <a:pt x="826" y="2280"/>
                </a:cubicBezTo>
                <a:cubicBezTo>
                  <a:pt x="790" y="2268"/>
                  <a:pt x="754" y="2256"/>
                  <a:pt x="719" y="2241"/>
                </a:cubicBezTo>
                <a:cubicBezTo>
                  <a:pt x="683" y="2226"/>
                  <a:pt x="649" y="2210"/>
                  <a:pt x="615" y="2192"/>
                </a:cubicBezTo>
                <a:cubicBezTo>
                  <a:pt x="582" y="2174"/>
                  <a:pt x="549" y="2155"/>
                  <a:pt x="517" y="2133"/>
                </a:cubicBezTo>
                <a:cubicBezTo>
                  <a:pt x="486" y="2111"/>
                  <a:pt x="455" y="2089"/>
                  <a:pt x="426" y="2064"/>
                </a:cubicBezTo>
                <a:cubicBezTo>
                  <a:pt x="396" y="2040"/>
                  <a:pt x="368" y="2015"/>
                  <a:pt x="341" y="1988"/>
                </a:cubicBezTo>
                <a:cubicBezTo>
                  <a:pt x="314" y="1961"/>
                  <a:pt x="288" y="1933"/>
                  <a:pt x="264" y="1903"/>
                </a:cubicBezTo>
                <a:cubicBezTo>
                  <a:pt x="240" y="1874"/>
                  <a:pt x="217" y="1843"/>
                  <a:pt x="196" y="1811"/>
                </a:cubicBezTo>
                <a:cubicBezTo>
                  <a:pt x="175" y="1780"/>
                  <a:pt x="155" y="1747"/>
                  <a:pt x="137" y="1713"/>
                </a:cubicBezTo>
                <a:cubicBezTo>
                  <a:pt x="119" y="1680"/>
                  <a:pt x="103" y="1645"/>
                  <a:pt x="89" y="1610"/>
                </a:cubicBezTo>
                <a:cubicBezTo>
                  <a:pt x="74" y="1575"/>
                  <a:pt x="61" y="1539"/>
                  <a:pt x="50" y="1502"/>
                </a:cubicBezTo>
                <a:cubicBezTo>
                  <a:pt x="39" y="1466"/>
                  <a:pt x="30" y="1429"/>
                  <a:pt x="22" y="1392"/>
                </a:cubicBezTo>
                <a:cubicBezTo>
                  <a:pt x="15" y="1354"/>
                  <a:pt x="9" y="1317"/>
                  <a:pt x="6" y="1279"/>
                </a:cubicBezTo>
                <a:cubicBezTo>
                  <a:pt x="2" y="1241"/>
                  <a:pt x="0" y="1203"/>
                  <a:pt x="0" y="1164"/>
                </a:cubicBezTo>
                <a:cubicBezTo>
                  <a:pt x="0" y="1126"/>
                  <a:pt x="2" y="1088"/>
                  <a:pt x="6" y="1050"/>
                </a:cubicBezTo>
                <a:cubicBezTo>
                  <a:pt x="9" y="1012"/>
                  <a:pt x="15" y="975"/>
                  <a:pt x="22" y="937"/>
                </a:cubicBezTo>
                <a:cubicBezTo>
                  <a:pt x="30" y="900"/>
                  <a:pt x="39" y="863"/>
                  <a:pt x="50" y="827"/>
                </a:cubicBezTo>
                <a:cubicBezTo>
                  <a:pt x="61" y="790"/>
                  <a:pt x="74" y="754"/>
                  <a:pt x="89" y="719"/>
                </a:cubicBezTo>
                <a:cubicBezTo>
                  <a:pt x="103" y="684"/>
                  <a:pt x="119" y="649"/>
                  <a:pt x="137" y="616"/>
                </a:cubicBezTo>
                <a:cubicBezTo>
                  <a:pt x="155" y="582"/>
                  <a:pt x="175" y="549"/>
                  <a:pt x="196" y="518"/>
                </a:cubicBezTo>
                <a:cubicBezTo>
                  <a:pt x="217" y="486"/>
                  <a:pt x="240" y="455"/>
                  <a:pt x="264" y="426"/>
                </a:cubicBezTo>
                <a:cubicBezTo>
                  <a:pt x="288" y="396"/>
                  <a:pt x="314" y="368"/>
                  <a:pt x="341" y="341"/>
                </a:cubicBezTo>
                <a:cubicBezTo>
                  <a:pt x="368" y="314"/>
                  <a:pt x="396" y="289"/>
                  <a:pt x="426" y="265"/>
                </a:cubicBezTo>
                <a:cubicBezTo>
                  <a:pt x="455" y="240"/>
                  <a:pt x="486" y="218"/>
                  <a:pt x="517" y="197"/>
                </a:cubicBezTo>
                <a:cubicBezTo>
                  <a:pt x="549" y="175"/>
                  <a:pt x="582" y="156"/>
                  <a:pt x="615" y="138"/>
                </a:cubicBezTo>
                <a:cubicBezTo>
                  <a:pt x="649" y="120"/>
                  <a:pt x="683" y="104"/>
                  <a:pt x="719" y="89"/>
                </a:cubicBezTo>
                <a:cubicBezTo>
                  <a:pt x="754" y="74"/>
                  <a:pt x="790" y="62"/>
                  <a:pt x="826" y="50"/>
                </a:cubicBezTo>
                <a:cubicBezTo>
                  <a:pt x="863" y="39"/>
                  <a:pt x="900" y="30"/>
                  <a:pt x="937" y="23"/>
                </a:cubicBezTo>
                <a:cubicBezTo>
                  <a:pt x="974" y="15"/>
                  <a:pt x="1012" y="10"/>
                  <a:pt x="1050" y="6"/>
                </a:cubicBezTo>
                <a:cubicBezTo>
                  <a:pt x="1088" y="2"/>
                  <a:pt x="1126" y="0"/>
                  <a:pt x="1164" y="0"/>
                </a:cubicBezTo>
                <a:cubicBezTo>
                  <a:pt x="1202" y="0"/>
                  <a:pt x="1240" y="2"/>
                  <a:pt x="1279" y="6"/>
                </a:cubicBezTo>
                <a:cubicBezTo>
                  <a:pt x="1317" y="10"/>
                  <a:pt x="1355" y="15"/>
                  <a:pt x="1392" y="23"/>
                </a:cubicBezTo>
                <a:cubicBezTo>
                  <a:pt x="1430" y="30"/>
                  <a:pt x="1467" y="39"/>
                  <a:pt x="1503" y="50"/>
                </a:cubicBezTo>
                <a:cubicBezTo>
                  <a:pt x="1540" y="62"/>
                  <a:pt x="1575" y="74"/>
                  <a:pt x="1611" y="89"/>
                </a:cubicBezTo>
                <a:cubicBezTo>
                  <a:pt x="1646" y="104"/>
                  <a:pt x="1680" y="120"/>
                  <a:pt x="1714" y="138"/>
                </a:cubicBezTo>
                <a:cubicBezTo>
                  <a:pt x="1748" y="156"/>
                  <a:pt x="1780" y="175"/>
                  <a:pt x="1812" y="197"/>
                </a:cubicBezTo>
                <a:cubicBezTo>
                  <a:pt x="1844" y="218"/>
                  <a:pt x="1874" y="240"/>
                  <a:pt x="1904" y="265"/>
                </a:cubicBezTo>
                <a:cubicBezTo>
                  <a:pt x="1933" y="289"/>
                  <a:pt x="1961" y="314"/>
                  <a:pt x="1988" y="341"/>
                </a:cubicBezTo>
                <a:cubicBezTo>
                  <a:pt x="2015" y="368"/>
                  <a:pt x="2041" y="396"/>
                  <a:pt x="2065" y="426"/>
                </a:cubicBezTo>
                <a:cubicBezTo>
                  <a:pt x="2089" y="455"/>
                  <a:pt x="2112" y="486"/>
                  <a:pt x="2133" y="518"/>
                </a:cubicBezTo>
                <a:cubicBezTo>
                  <a:pt x="2154" y="549"/>
                  <a:pt x="2174" y="582"/>
                  <a:pt x="2192" y="616"/>
                </a:cubicBezTo>
                <a:cubicBezTo>
                  <a:pt x="2210" y="649"/>
                  <a:pt x="2226" y="684"/>
                  <a:pt x="2241" y="719"/>
                </a:cubicBezTo>
                <a:cubicBezTo>
                  <a:pt x="2255" y="754"/>
                  <a:pt x="2268" y="790"/>
                  <a:pt x="2279" y="827"/>
                </a:cubicBezTo>
                <a:cubicBezTo>
                  <a:pt x="2290" y="863"/>
                  <a:pt x="2300" y="900"/>
                  <a:pt x="2307" y="937"/>
                </a:cubicBezTo>
                <a:cubicBezTo>
                  <a:pt x="2314" y="975"/>
                  <a:pt x="2320" y="1012"/>
                  <a:pt x="2324" y="1050"/>
                </a:cubicBezTo>
                <a:cubicBezTo>
                  <a:pt x="2327" y="1088"/>
                  <a:pt x="2329" y="1126"/>
                  <a:pt x="2329" y="1164"/>
                </a:cubicBezTo>
              </a:path>
            </a:pathLst>
          </a:custGeom>
          <a:ln w="75960">
            <a:solidFill>
              <a:srgbClr val="0A2463">
                <a:alpha val="10000"/>
              </a:srgbClr>
            </a:solidFill>
            <a:miter/>
          </a:ln>
        </p:spPr>
        <p:txBody>
          <a:bodyPr lIns="37800" tIns="37800" rIns="37800" bIns="3780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9" name="任意多边形: 形状 78"/>
          <p:cNvSpPr/>
          <p:nvPr/>
        </p:nvSpPr>
        <p:spPr>
          <a:xfrm>
            <a:off x="456840" y="5790960"/>
            <a:ext cx="610200" cy="609840"/>
          </a:xfrm>
          <a:custGeom>
            <a:avLst/>
            <a:gdLst/>
            <a:ahLst/>
            <a:cxnLst/>
            <a:rect l="0" t="0" r="r" b="b"/>
            <a:pathLst>
              <a:path w="1695" h="1694">
                <a:moveTo>
                  <a:pt x="1695" y="847"/>
                </a:moveTo>
                <a:cubicBezTo>
                  <a:pt x="1695" y="875"/>
                  <a:pt x="1693" y="902"/>
                  <a:pt x="1691" y="930"/>
                </a:cubicBezTo>
                <a:cubicBezTo>
                  <a:pt x="1688" y="957"/>
                  <a:pt x="1684" y="985"/>
                  <a:pt x="1679" y="1012"/>
                </a:cubicBezTo>
                <a:cubicBezTo>
                  <a:pt x="1673" y="1039"/>
                  <a:pt x="1666" y="1066"/>
                  <a:pt x="1658" y="1093"/>
                </a:cubicBezTo>
                <a:cubicBezTo>
                  <a:pt x="1650" y="1119"/>
                  <a:pt x="1641" y="1145"/>
                  <a:pt x="1630" y="1171"/>
                </a:cubicBezTo>
                <a:cubicBezTo>
                  <a:pt x="1620" y="1196"/>
                  <a:pt x="1608" y="1221"/>
                  <a:pt x="1595" y="1246"/>
                </a:cubicBezTo>
                <a:cubicBezTo>
                  <a:pt x="1582" y="1270"/>
                  <a:pt x="1568" y="1294"/>
                  <a:pt x="1552" y="1317"/>
                </a:cubicBezTo>
                <a:cubicBezTo>
                  <a:pt x="1537" y="1340"/>
                  <a:pt x="1520" y="1363"/>
                  <a:pt x="1503" y="1384"/>
                </a:cubicBezTo>
                <a:cubicBezTo>
                  <a:pt x="1485" y="1405"/>
                  <a:pt x="1466" y="1426"/>
                  <a:pt x="1447" y="1446"/>
                </a:cubicBezTo>
                <a:cubicBezTo>
                  <a:pt x="1427" y="1465"/>
                  <a:pt x="1407" y="1484"/>
                  <a:pt x="1385" y="1501"/>
                </a:cubicBezTo>
                <a:cubicBezTo>
                  <a:pt x="1364" y="1519"/>
                  <a:pt x="1342" y="1535"/>
                  <a:pt x="1319" y="1551"/>
                </a:cubicBezTo>
                <a:cubicBezTo>
                  <a:pt x="1295" y="1566"/>
                  <a:pt x="1272" y="1580"/>
                  <a:pt x="1246" y="1594"/>
                </a:cubicBezTo>
                <a:cubicBezTo>
                  <a:pt x="1222" y="1607"/>
                  <a:pt x="1197" y="1618"/>
                  <a:pt x="1171" y="1629"/>
                </a:cubicBezTo>
                <a:cubicBezTo>
                  <a:pt x="1146" y="1640"/>
                  <a:pt x="1119" y="1649"/>
                  <a:pt x="1093" y="1657"/>
                </a:cubicBezTo>
                <a:cubicBezTo>
                  <a:pt x="1066" y="1665"/>
                  <a:pt x="1040" y="1672"/>
                  <a:pt x="1012" y="1677"/>
                </a:cubicBezTo>
                <a:cubicBezTo>
                  <a:pt x="985" y="1683"/>
                  <a:pt x="958" y="1687"/>
                  <a:pt x="930" y="1689"/>
                </a:cubicBezTo>
                <a:cubicBezTo>
                  <a:pt x="903" y="1693"/>
                  <a:pt x="875" y="1694"/>
                  <a:pt x="847" y="1694"/>
                </a:cubicBezTo>
                <a:cubicBezTo>
                  <a:pt x="819" y="1694"/>
                  <a:pt x="792" y="1693"/>
                  <a:pt x="764" y="1689"/>
                </a:cubicBezTo>
                <a:cubicBezTo>
                  <a:pt x="737" y="1687"/>
                  <a:pt x="709" y="1683"/>
                  <a:pt x="682" y="1677"/>
                </a:cubicBezTo>
                <a:cubicBezTo>
                  <a:pt x="655" y="1672"/>
                  <a:pt x="628" y="1665"/>
                  <a:pt x="601" y="1657"/>
                </a:cubicBezTo>
                <a:cubicBezTo>
                  <a:pt x="575" y="1649"/>
                  <a:pt x="549" y="1640"/>
                  <a:pt x="523" y="1629"/>
                </a:cubicBezTo>
                <a:cubicBezTo>
                  <a:pt x="498" y="1618"/>
                  <a:pt x="473" y="1607"/>
                  <a:pt x="448" y="1594"/>
                </a:cubicBezTo>
                <a:cubicBezTo>
                  <a:pt x="424" y="1580"/>
                  <a:pt x="400" y="1566"/>
                  <a:pt x="377" y="1551"/>
                </a:cubicBezTo>
                <a:cubicBezTo>
                  <a:pt x="354" y="1535"/>
                  <a:pt x="331" y="1519"/>
                  <a:pt x="310" y="1501"/>
                </a:cubicBezTo>
                <a:cubicBezTo>
                  <a:pt x="289" y="1484"/>
                  <a:pt x="268" y="1465"/>
                  <a:pt x="248" y="1446"/>
                </a:cubicBezTo>
                <a:cubicBezTo>
                  <a:pt x="229" y="1426"/>
                  <a:pt x="210" y="1405"/>
                  <a:pt x="193" y="1384"/>
                </a:cubicBezTo>
                <a:cubicBezTo>
                  <a:pt x="175" y="1363"/>
                  <a:pt x="159" y="1340"/>
                  <a:pt x="143" y="1317"/>
                </a:cubicBezTo>
                <a:cubicBezTo>
                  <a:pt x="128" y="1294"/>
                  <a:pt x="114" y="1270"/>
                  <a:pt x="100" y="1246"/>
                </a:cubicBezTo>
                <a:cubicBezTo>
                  <a:pt x="87" y="1221"/>
                  <a:pt x="76" y="1196"/>
                  <a:pt x="65" y="1171"/>
                </a:cubicBezTo>
                <a:cubicBezTo>
                  <a:pt x="54" y="1145"/>
                  <a:pt x="45" y="1119"/>
                  <a:pt x="37" y="1093"/>
                </a:cubicBezTo>
                <a:cubicBezTo>
                  <a:pt x="29" y="1066"/>
                  <a:pt x="22" y="1039"/>
                  <a:pt x="17" y="1012"/>
                </a:cubicBezTo>
                <a:cubicBezTo>
                  <a:pt x="11" y="985"/>
                  <a:pt x="7" y="957"/>
                  <a:pt x="5" y="930"/>
                </a:cubicBezTo>
                <a:cubicBezTo>
                  <a:pt x="2" y="902"/>
                  <a:pt x="0" y="875"/>
                  <a:pt x="0" y="847"/>
                </a:cubicBezTo>
                <a:cubicBezTo>
                  <a:pt x="0" y="819"/>
                  <a:pt x="2" y="791"/>
                  <a:pt x="5" y="764"/>
                </a:cubicBezTo>
                <a:cubicBezTo>
                  <a:pt x="7" y="736"/>
                  <a:pt x="11" y="709"/>
                  <a:pt x="17" y="682"/>
                </a:cubicBezTo>
                <a:cubicBezTo>
                  <a:pt x="22" y="654"/>
                  <a:pt x="29" y="628"/>
                  <a:pt x="37" y="601"/>
                </a:cubicBezTo>
                <a:cubicBezTo>
                  <a:pt x="45" y="575"/>
                  <a:pt x="54" y="548"/>
                  <a:pt x="65" y="523"/>
                </a:cubicBezTo>
                <a:cubicBezTo>
                  <a:pt x="76" y="497"/>
                  <a:pt x="87" y="472"/>
                  <a:pt x="100" y="448"/>
                </a:cubicBezTo>
                <a:cubicBezTo>
                  <a:pt x="114" y="423"/>
                  <a:pt x="128" y="400"/>
                  <a:pt x="143" y="376"/>
                </a:cubicBezTo>
                <a:cubicBezTo>
                  <a:pt x="159" y="353"/>
                  <a:pt x="175" y="331"/>
                  <a:pt x="193" y="310"/>
                </a:cubicBezTo>
                <a:cubicBezTo>
                  <a:pt x="210" y="288"/>
                  <a:pt x="229" y="268"/>
                  <a:pt x="248" y="248"/>
                </a:cubicBezTo>
                <a:cubicBezTo>
                  <a:pt x="268" y="229"/>
                  <a:pt x="289" y="210"/>
                  <a:pt x="310" y="192"/>
                </a:cubicBezTo>
                <a:cubicBezTo>
                  <a:pt x="331" y="175"/>
                  <a:pt x="354" y="158"/>
                  <a:pt x="377" y="143"/>
                </a:cubicBezTo>
                <a:cubicBezTo>
                  <a:pt x="400" y="127"/>
                  <a:pt x="424" y="113"/>
                  <a:pt x="448" y="100"/>
                </a:cubicBezTo>
                <a:cubicBezTo>
                  <a:pt x="473" y="87"/>
                  <a:pt x="498" y="75"/>
                  <a:pt x="523" y="65"/>
                </a:cubicBezTo>
                <a:cubicBezTo>
                  <a:pt x="549" y="54"/>
                  <a:pt x="575" y="45"/>
                  <a:pt x="601" y="37"/>
                </a:cubicBezTo>
                <a:cubicBezTo>
                  <a:pt x="628" y="29"/>
                  <a:pt x="655" y="22"/>
                  <a:pt x="682" y="16"/>
                </a:cubicBezTo>
                <a:cubicBezTo>
                  <a:pt x="709" y="11"/>
                  <a:pt x="737" y="7"/>
                  <a:pt x="764" y="4"/>
                </a:cubicBezTo>
                <a:cubicBezTo>
                  <a:pt x="792" y="2"/>
                  <a:pt x="819" y="0"/>
                  <a:pt x="847" y="0"/>
                </a:cubicBezTo>
                <a:cubicBezTo>
                  <a:pt x="875" y="0"/>
                  <a:pt x="903" y="2"/>
                  <a:pt x="930" y="4"/>
                </a:cubicBezTo>
                <a:cubicBezTo>
                  <a:pt x="958" y="7"/>
                  <a:pt x="985" y="11"/>
                  <a:pt x="1012" y="16"/>
                </a:cubicBezTo>
                <a:cubicBezTo>
                  <a:pt x="1040" y="22"/>
                  <a:pt x="1066" y="29"/>
                  <a:pt x="1093" y="37"/>
                </a:cubicBezTo>
                <a:cubicBezTo>
                  <a:pt x="1119" y="45"/>
                  <a:pt x="1146" y="54"/>
                  <a:pt x="1171" y="65"/>
                </a:cubicBezTo>
                <a:cubicBezTo>
                  <a:pt x="1197" y="75"/>
                  <a:pt x="1222" y="87"/>
                  <a:pt x="1246" y="100"/>
                </a:cubicBezTo>
                <a:cubicBezTo>
                  <a:pt x="1272" y="113"/>
                  <a:pt x="1295" y="127"/>
                  <a:pt x="1319" y="143"/>
                </a:cubicBezTo>
                <a:cubicBezTo>
                  <a:pt x="1342" y="158"/>
                  <a:pt x="1364" y="175"/>
                  <a:pt x="1385" y="192"/>
                </a:cubicBezTo>
                <a:cubicBezTo>
                  <a:pt x="1407" y="210"/>
                  <a:pt x="1427" y="229"/>
                  <a:pt x="1447" y="248"/>
                </a:cubicBezTo>
                <a:cubicBezTo>
                  <a:pt x="1466" y="268"/>
                  <a:pt x="1485" y="288"/>
                  <a:pt x="1503" y="310"/>
                </a:cubicBezTo>
                <a:cubicBezTo>
                  <a:pt x="1520" y="331"/>
                  <a:pt x="1537" y="353"/>
                  <a:pt x="1552" y="376"/>
                </a:cubicBezTo>
                <a:cubicBezTo>
                  <a:pt x="1568" y="400"/>
                  <a:pt x="1582" y="423"/>
                  <a:pt x="1595" y="448"/>
                </a:cubicBezTo>
                <a:cubicBezTo>
                  <a:pt x="1608" y="472"/>
                  <a:pt x="1620" y="497"/>
                  <a:pt x="1630" y="523"/>
                </a:cubicBezTo>
                <a:cubicBezTo>
                  <a:pt x="1641" y="548"/>
                  <a:pt x="1650" y="575"/>
                  <a:pt x="1658" y="601"/>
                </a:cubicBezTo>
                <a:cubicBezTo>
                  <a:pt x="1666" y="628"/>
                  <a:pt x="1673" y="654"/>
                  <a:pt x="1679" y="682"/>
                </a:cubicBezTo>
                <a:cubicBezTo>
                  <a:pt x="1684" y="709"/>
                  <a:pt x="1688" y="736"/>
                  <a:pt x="1691" y="764"/>
                </a:cubicBezTo>
                <a:cubicBezTo>
                  <a:pt x="1693" y="791"/>
                  <a:pt x="1695" y="819"/>
                  <a:pt x="1695" y="847"/>
                </a:cubicBezTo>
                <a:close/>
              </a:path>
            </a:pathLst>
          </a:custGeom>
          <a:solidFill>
            <a:srgbClr val="E63946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0" name="任意多边形: 形状 79"/>
          <p:cNvSpPr/>
          <p:nvPr/>
        </p:nvSpPr>
        <p:spPr>
          <a:xfrm>
            <a:off x="456840" y="914040"/>
            <a:ext cx="610200" cy="38520"/>
          </a:xfrm>
          <a:custGeom>
            <a:avLst/>
            <a:gdLst/>
            <a:ahLst/>
            <a:cxnLst/>
            <a:rect l="0" t="0" r="r" b="b"/>
            <a:pathLst>
              <a:path w="1695" h="107">
                <a:moveTo>
                  <a:pt x="0" y="0"/>
                </a:moveTo>
                <a:lnTo>
                  <a:pt x="1695" y="0"/>
                </a:lnTo>
                <a:lnTo>
                  <a:pt x="1695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1" name="任意多边形: 形状 80"/>
          <p:cNvSpPr/>
          <p:nvPr/>
        </p:nvSpPr>
        <p:spPr>
          <a:xfrm>
            <a:off x="456840" y="1257120"/>
            <a:ext cx="381600" cy="381240"/>
          </a:xfrm>
          <a:custGeom>
            <a:avLst/>
            <a:gdLst/>
            <a:ahLst/>
            <a:cxnLst/>
            <a:rect l="0" t="0" r="r" b="b"/>
            <a:pathLst>
              <a:path w="1060" h="1059">
                <a:moveTo>
                  <a:pt x="0" y="848"/>
                </a:moveTo>
                <a:lnTo>
                  <a:pt x="0" y="213"/>
                </a:lnTo>
                <a:cubicBezTo>
                  <a:pt x="0" y="198"/>
                  <a:pt x="2" y="184"/>
                  <a:pt x="5" y="170"/>
                </a:cubicBezTo>
                <a:cubicBezTo>
                  <a:pt x="7" y="157"/>
                  <a:pt x="11" y="144"/>
                  <a:pt x="17" y="131"/>
                </a:cubicBezTo>
                <a:cubicBezTo>
                  <a:pt x="22" y="118"/>
                  <a:pt x="28" y="106"/>
                  <a:pt x="36" y="94"/>
                </a:cubicBezTo>
                <a:cubicBezTo>
                  <a:pt x="44" y="83"/>
                  <a:pt x="53" y="72"/>
                  <a:pt x="62" y="62"/>
                </a:cubicBezTo>
                <a:cubicBezTo>
                  <a:pt x="72" y="52"/>
                  <a:pt x="83" y="43"/>
                  <a:pt x="95" y="36"/>
                </a:cubicBezTo>
                <a:cubicBezTo>
                  <a:pt x="106" y="28"/>
                  <a:pt x="118" y="21"/>
                  <a:pt x="131" y="16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5" y="1"/>
                  <a:pt x="198" y="0"/>
                  <a:pt x="212" y="0"/>
                </a:cubicBezTo>
                <a:lnTo>
                  <a:pt x="848" y="0"/>
                </a:lnTo>
                <a:cubicBezTo>
                  <a:pt x="862" y="0"/>
                  <a:pt x="876" y="1"/>
                  <a:pt x="889" y="4"/>
                </a:cubicBezTo>
                <a:cubicBezTo>
                  <a:pt x="903" y="7"/>
                  <a:pt x="916" y="11"/>
                  <a:pt x="929" y="16"/>
                </a:cubicBezTo>
                <a:cubicBezTo>
                  <a:pt x="942" y="21"/>
                  <a:pt x="954" y="28"/>
                  <a:pt x="966" y="36"/>
                </a:cubicBezTo>
                <a:cubicBezTo>
                  <a:pt x="977" y="43"/>
                  <a:pt x="988" y="52"/>
                  <a:pt x="998" y="62"/>
                </a:cubicBezTo>
                <a:cubicBezTo>
                  <a:pt x="1008" y="72"/>
                  <a:pt x="1016" y="83"/>
                  <a:pt x="1024" y="94"/>
                </a:cubicBezTo>
                <a:cubicBezTo>
                  <a:pt x="1032" y="106"/>
                  <a:pt x="1038" y="118"/>
                  <a:pt x="1044" y="131"/>
                </a:cubicBezTo>
                <a:cubicBezTo>
                  <a:pt x="1049" y="144"/>
                  <a:pt x="1053" y="157"/>
                  <a:pt x="1056" y="170"/>
                </a:cubicBezTo>
                <a:cubicBezTo>
                  <a:pt x="1058" y="184"/>
                  <a:pt x="1060" y="198"/>
                  <a:pt x="1060" y="213"/>
                </a:cubicBezTo>
                <a:lnTo>
                  <a:pt x="1060" y="848"/>
                </a:lnTo>
                <a:cubicBezTo>
                  <a:pt x="1060" y="862"/>
                  <a:pt x="1058" y="875"/>
                  <a:pt x="1056" y="889"/>
                </a:cubicBezTo>
                <a:cubicBezTo>
                  <a:pt x="1053" y="903"/>
                  <a:pt x="1049" y="916"/>
                  <a:pt x="1044" y="929"/>
                </a:cubicBezTo>
                <a:cubicBezTo>
                  <a:pt x="1038" y="942"/>
                  <a:pt x="1032" y="954"/>
                  <a:pt x="1024" y="965"/>
                </a:cubicBezTo>
                <a:cubicBezTo>
                  <a:pt x="1016" y="977"/>
                  <a:pt x="1008" y="988"/>
                  <a:pt x="998" y="997"/>
                </a:cubicBezTo>
                <a:cubicBezTo>
                  <a:pt x="988" y="1007"/>
                  <a:pt x="977" y="1016"/>
                  <a:pt x="966" y="1024"/>
                </a:cubicBezTo>
                <a:cubicBezTo>
                  <a:pt x="954" y="1031"/>
                  <a:pt x="942" y="1038"/>
                  <a:pt x="929" y="1043"/>
                </a:cubicBezTo>
                <a:cubicBezTo>
                  <a:pt x="916" y="1049"/>
                  <a:pt x="903" y="1053"/>
                  <a:pt x="889" y="1055"/>
                </a:cubicBezTo>
                <a:cubicBezTo>
                  <a:pt x="876" y="1058"/>
                  <a:pt x="862" y="1059"/>
                  <a:pt x="848" y="1059"/>
                </a:cubicBezTo>
                <a:lnTo>
                  <a:pt x="212" y="1059"/>
                </a:lnTo>
                <a:cubicBezTo>
                  <a:pt x="198" y="1059"/>
                  <a:pt x="185" y="1058"/>
                  <a:pt x="171" y="1055"/>
                </a:cubicBezTo>
                <a:cubicBezTo>
                  <a:pt x="157" y="1053"/>
                  <a:pt x="144" y="1049"/>
                  <a:pt x="131" y="1043"/>
                </a:cubicBezTo>
                <a:cubicBezTo>
                  <a:pt x="118" y="1038"/>
                  <a:pt x="106" y="1031"/>
                  <a:pt x="95" y="1024"/>
                </a:cubicBezTo>
                <a:cubicBezTo>
                  <a:pt x="83" y="1016"/>
                  <a:pt x="72" y="1007"/>
                  <a:pt x="62" y="997"/>
                </a:cubicBezTo>
                <a:cubicBezTo>
                  <a:pt x="53" y="988"/>
                  <a:pt x="44" y="977"/>
                  <a:pt x="36" y="965"/>
                </a:cubicBezTo>
                <a:cubicBezTo>
                  <a:pt x="28" y="954"/>
                  <a:pt x="22" y="942"/>
                  <a:pt x="17" y="929"/>
                </a:cubicBezTo>
                <a:cubicBezTo>
                  <a:pt x="11" y="916"/>
                  <a:pt x="7" y="903"/>
                  <a:pt x="5" y="889"/>
                </a:cubicBezTo>
                <a:cubicBezTo>
                  <a:pt x="2" y="875"/>
                  <a:pt x="0" y="862"/>
                  <a:pt x="0" y="848"/>
                </a:cubicBez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2" name="任意多边形: 形状 81"/>
          <p:cNvSpPr/>
          <p:nvPr/>
        </p:nvSpPr>
        <p:spPr>
          <a:xfrm>
            <a:off x="580680" y="1361880"/>
            <a:ext cx="143280" cy="190800"/>
          </a:xfrm>
          <a:custGeom>
            <a:avLst/>
            <a:gdLst/>
            <a:ahLst/>
            <a:cxnLst/>
            <a:rect l="0" t="0" r="r" b="b"/>
            <a:pathLst>
              <a:path w="398" h="530">
                <a:moveTo>
                  <a:pt x="67" y="0"/>
                </a:moveTo>
                <a:cubicBezTo>
                  <a:pt x="30" y="0"/>
                  <a:pt x="0" y="30"/>
                  <a:pt x="0" y="66"/>
                </a:cubicBezTo>
                <a:lnTo>
                  <a:pt x="0" y="464"/>
                </a:lnTo>
                <a:cubicBezTo>
                  <a:pt x="0" y="501"/>
                  <a:pt x="30" y="530"/>
                  <a:pt x="67" y="530"/>
                </a:cubicBezTo>
                <a:lnTo>
                  <a:pt x="332" y="530"/>
                </a:lnTo>
                <a:cubicBezTo>
                  <a:pt x="369" y="530"/>
                  <a:pt x="398" y="501"/>
                  <a:pt x="398" y="464"/>
                </a:cubicBezTo>
                <a:lnTo>
                  <a:pt x="398" y="165"/>
                </a:lnTo>
                <a:lnTo>
                  <a:pt x="266" y="165"/>
                </a:lnTo>
                <a:cubicBezTo>
                  <a:pt x="248" y="165"/>
                  <a:pt x="233" y="151"/>
                  <a:pt x="233" y="132"/>
                </a:cubicBezTo>
                <a:lnTo>
                  <a:pt x="233" y="0"/>
                </a:lnTo>
                <a:lnTo>
                  <a:pt x="67" y="0"/>
                </a:lnTo>
                <a:moveTo>
                  <a:pt x="266" y="0"/>
                </a:moveTo>
                <a:lnTo>
                  <a:pt x="266" y="132"/>
                </a:lnTo>
                <a:lnTo>
                  <a:pt x="398" y="132"/>
                </a:lnTo>
                <a:lnTo>
                  <a:pt x="266" y="0"/>
                </a:lnTo>
                <a:moveTo>
                  <a:pt x="67" y="83"/>
                </a:moveTo>
                <a:cubicBezTo>
                  <a:pt x="67" y="74"/>
                  <a:pt x="74" y="66"/>
                  <a:pt x="83" y="66"/>
                </a:cubicBezTo>
                <a:lnTo>
                  <a:pt x="149" y="66"/>
                </a:lnTo>
                <a:cubicBezTo>
                  <a:pt x="158" y="66"/>
                  <a:pt x="166" y="74"/>
                  <a:pt x="166" y="83"/>
                </a:cubicBezTo>
                <a:cubicBezTo>
                  <a:pt x="166" y="92"/>
                  <a:pt x="158" y="99"/>
                  <a:pt x="149" y="99"/>
                </a:cubicBezTo>
                <a:lnTo>
                  <a:pt x="83" y="99"/>
                </a:lnTo>
                <a:cubicBezTo>
                  <a:pt x="74" y="99"/>
                  <a:pt x="67" y="92"/>
                  <a:pt x="67" y="83"/>
                </a:cubicBezTo>
                <a:moveTo>
                  <a:pt x="67" y="149"/>
                </a:moveTo>
                <a:cubicBezTo>
                  <a:pt x="67" y="140"/>
                  <a:pt x="74" y="132"/>
                  <a:pt x="83" y="132"/>
                </a:cubicBezTo>
                <a:lnTo>
                  <a:pt x="149" y="132"/>
                </a:lnTo>
                <a:cubicBezTo>
                  <a:pt x="158" y="132"/>
                  <a:pt x="166" y="140"/>
                  <a:pt x="166" y="149"/>
                </a:cubicBezTo>
                <a:cubicBezTo>
                  <a:pt x="166" y="158"/>
                  <a:pt x="158" y="165"/>
                  <a:pt x="149" y="165"/>
                </a:cubicBezTo>
                <a:lnTo>
                  <a:pt x="83" y="165"/>
                </a:lnTo>
                <a:cubicBezTo>
                  <a:pt x="74" y="165"/>
                  <a:pt x="67" y="158"/>
                  <a:pt x="67" y="149"/>
                </a:cubicBezTo>
                <a:moveTo>
                  <a:pt x="200" y="224"/>
                </a:moveTo>
                <a:cubicBezTo>
                  <a:pt x="209" y="224"/>
                  <a:pt x="216" y="232"/>
                  <a:pt x="216" y="241"/>
                </a:cubicBezTo>
                <a:lnTo>
                  <a:pt x="216" y="259"/>
                </a:lnTo>
                <a:cubicBezTo>
                  <a:pt x="225" y="260"/>
                  <a:pt x="234" y="262"/>
                  <a:pt x="241" y="264"/>
                </a:cubicBezTo>
                <a:cubicBezTo>
                  <a:pt x="250" y="266"/>
                  <a:pt x="255" y="275"/>
                  <a:pt x="253" y="284"/>
                </a:cubicBezTo>
                <a:cubicBezTo>
                  <a:pt x="251" y="293"/>
                  <a:pt x="242" y="298"/>
                  <a:pt x="233" y="296"/>
                </a:cubicBezTo>
                <a:cubicBezTo>
                  <a:pt x="221" y="293"/>
                  <a:pt x="210" y="291"/>
                  <a:pt x="200" y="290"/>
                </a:cubicBezTo>
                <a:cubicBezTo>
                  <a:pt x="191" y="290"/>
                  <a:pt x="182" y="292"/>
                  <a:pt x="175" y="296"/>
                </a:cubicBezTo>
                <a:cubicBezTo>
                  <a:pt x="168" y="300"/>
                  <a:pt x="166" y="304"/>
                  <a:pt x="166" y="309"/>
                </a:cubicBezTo>
                <a:cubicBezTo>
                  <a:pt x="166" y="313"/>
                  <a:pt x="167" y="316"/>
                  <a:pt x="174" y="320"/>
                </a:cubicBezTo>
                <a:cubicBezTo>
                  <a:pt x="181" y="324"/>
                  <a:pt x="192" y="327"/>
                  <a:pt x="205" y="331"/>
                </a:cubicBezTo>
                <a:cubicBezTo>
                  <a:pt x="217" y="335"/>
                  <a:pt x="231" y="339"/>
                  <a:pt x="243" y="346"/>
                </a:cubicBezTo>
                <a:cubicBezTo>
                  <a:pt x="255" y="354"/>
                  <a:pt x="266" y="367"/>
                  <a:pt x="266" y="386"/>
                </a:cubicBezTo>
                <a:cubicBezTo>
                  <a:pt x="266" y="406"/>
                  <a:pt x="256" y="420"/>
                  <a:pt x="242" y="429"/>
                </a:cubicBezTo>
                <a:cubicBezTo>
                  <a:pt x="234" y="434"/>
                  <a:pt x="225" y="437"/>
                  <a:pt x="216" y="438"/>
                </a:cubicBezTo>
                <a:lnTo>
                  <a:pt x="216" y="456"/>
                </a:lnTo>
                <a:cubicBezTo>
                  <a:pt x="216" y="465"/>
                  <a:pt x="209" y="472"/>
                  <a:pt x="200" y="472"/>
                </a:cubicBezTo>
                <a:cubicBezTo>
                  <a:pt x="191" y="472"/>
                  <a:pt x="183" y="465"/>
                  <a:pt x="183" y="456"/>
                </a:cubicBezTo>
                <a:lnTo>
                  <a:pt x="183" y="437"/>
                </a:lnTo>
                <a:cubicBezTo>
                  <a:pt x="172" y="435"/>
                  <a:pt x="160" y="432"/>
                  <a:pt x="150" y="428"/>
                </a:cubicBezTo>
                <a:cubicBezTo>
                  <a:pt x="148" y="427"/>
                  <a:pt x="146" y="427"/>
                  <a:pt x="144" y="426"/>
                </a:cubicBezTo>
                <a:cubicBezTo>
                  <a:pt x="135" y="423"/>
                  <a:pt x="131" y="414"/>
                  <a:pt x="134" y="405"/>
                </a:cubicBezTo>
                <a:cubicBezTo>
                  <a:pt x="136" y="397"/>
                  <a:pt x="146" y="392"/>
                  <a:pt x="154" y="395"/>
                </a:cubicBezTo>
                <a:cubicBezTo>
                  <a:pt x="157" y="396"/>
                  <a:pt x="159" y="396"/>
                  <a:pt x="162" y="397"/>
                </a:cubicBezTo>
                <a:cubicBezTo>
                  <a:pt x="177" y="402"/>
                  <a:pt x="188" y="406"/>
                  <a:pt x="200" y="406"/>
                </a:cubicBezTo>
                <a:cubicBezTo>
                  <a:pt x="210" y="406"/>
                  <a:pt x="219" y="404"/>
                  <a:pt x="225" y="401"/>
                </a:cubicBezTo>
                <a:cubicBezTo>
                  <a:pt x="230" y="397"/>
                  <a:pt x="233" y="393"/>
                  <a:pt x="233" y="386"/>
                </a:cubicBezTo>
                <a:cubicBezTo>
                  <a:pt x="233" y="381"/>
                  <a:pt x="231" y="378"/>
                  <a:pt x="225" y="374"/>
                </a:cubicBezTo>
                <a:cubicBezTo>
                  <a:pt x="218" y="370"/>
                  <a:pt x="208" y="367"/>
                  <a:pt x="195" y="363"/>
                </a:cubicBezTo>
                <a:lnTo>
                  <a:pt x="193" y="362"/>
                </a:lnTo>
                <a:cubicBezTo>
                  <a:pt x="182" y="359"/>
                  <a:pt x="167" y="355"/>
                  <a:pt x="156" y="348"/>
                </a:cubicBezTo>
                <a:cubicBezTo>
                  <a:pt x="144" y="341"/>
                  <a:pt x="133" y="328"/>
                  <a:pt x="133" y="309"/>
                </a:cubicBezTo>
                <a:cubicBezTo>
                  <a:pt x="133" y="289"/>
                  <a:pt x="144" y="276"/>
                  <a:pt x="157" y="268"/>
                </a:cubicBezTo>
                <a:cubicBezTo>
                  <a:pt x="165" y="263"/>
                  <a:pt x="175" y="260"/>
                  <a:pt x="183" y="259"/>
                </a:cubicBezTo>
                <a:lnTo>
                  <a:pt x="183" y="241"/>
                </a:lnTo>
                <a:cubicBezTo>
                  <a:pt x="183" y="232"/>
                  <a:pt x="191" y="224"/>
                  <a:pt x="200" y="224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457200" y="482040"/>
            <a:ext cx="7807833" cy="3996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70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70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 </a:t>
            </a:r>
            <a:r>
              <a:rPr lang="en-US" sz="270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- </a:t>
            </a:r>
            <a:r>
              <a:rPr lang="zh-CN" sz="2700" b="1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工程项目建设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990720" y="1292760"/>
            <a:ext cx="2489454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项目概况与投资完成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990720" y="1688760"/>
            <a:ext cx="490347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参与重点项目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21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个（新开工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个、续建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7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个、谋划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11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个），总投资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990720" y="1964880"/>
            <a:ext cx="782955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35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263</a:t>
            </a:r>
            <a:r>
              <a:rPr lang="zh-CN" sz="135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亿元。</a:t>
            </a:r>
            <a:endParaRPr lang="zh-CN" sz="1350" i="0" u="none" strike="noStrike">
              <a:solidFill>
                <a:schemeClr val="tx1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990720" y="2250720"/>
            <a:ext cx="495490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年度计划投资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7.82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亿元，实际</a:t>
            </a:r>
            <a:r>
              <a:rPr lang="zh-CN" sz="135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完成</a:t>
            </a:r>
            <a:r>
              <a:rPr lang="en-US" sz="135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8.26</a:t>
            </a:r>
            <a:r>
              <a:rPr lang="zh-CN" sz="135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亿元，占计划</a:t>
            </a:r>
            <a:r>
              <a:rPr lang="en-US" sz="135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105.6%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，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88" name="图片 8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161104"/>
            <a:ext cx="5447880" cy="306443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" name="任意多边形: 形状 88"/>
          <p:cNvSpPr/>
          <p:nvPr/>
        </p:nvSpPr>
        <p:spPr>
          <a:xfrm>
            <a:off x="6286320" y="1257120"/>
            <a:ext cx="381240" cy="381240"/>
          </a:xfrm>
          <a:custGeom>
            <a:avLst/>
            <a:gdLst/>
            <a:ahLst/>
            <a:cxnLst/>
            <a:rect l="0" t="0" r="r" b="b"/>
            <a:pathLst>
              <a:path w="1059" h="1059">
                <a:moveTo>
                  <a:pt x="0" y="848"/>
                </a:moveTo>
                <a:lnTo>
                  <a:pt x="0" y="213"/>
                </a:lnTo>
                <a:cubicBezTo>
                  <a:pt x="0" y="198"/>
                  <a:pt x="1" y="184"/>
                  <a:pt x="4" y="170"/>
                </a:cubicBezTo>
                <a:cubicBezTo>
                  <a:pt x="7" y="157"/>
                  <a:pt x="11" y="144"/>
                  <a:pt x="16" y="131"/>
                </a:cubicBezTo>
                <a:cubicBezTo>
                  <a:pt x="21" y="118"/>
                  <a:pt x="28" y="106"/>
                  <a:pt x="36" y="94"/>
                </a:cubicBezTo>
                <a:cubicBezTo>
                  <a:pt x="43" y="83"/>
                  <a:pt x="52" y="72"/>
                  <a:pt x="62" y="62"/>
                </a:cubicBezTo>
                <a:cubicBezTo>
                  <a:pt x="72" y="52"/>
                  <a:pt x="83" y="43"/>
                  <a:pt x="94" y="36"/>
                </a:cubicBezTo>
                <a:cubicBezTo>
                  <a:pt x="106" y="28"/>
                  <a:pt x="118" y="21"/>
                  <a:pt x="131" y="16"/>
                </a:cubicBezTo>
                <a:cubicBezTo>
                  <a:pt x="144" y="11"/>
                  <a:pt x="157" y="7"/>
                  <a:pt x="170" y="4"/>
                </a:cubicBezTo>
                <a:cubicBezTo>
                  <a:pt x="184" y="1"/>
                  <a:pt x="198" y="0"/>
                  <a:pt x="212" y="0"/>
                </a:cubicBezTo>
                <a:lnTo>
                  <a:pt x="847" y="0"/>
                </a:lnTo>
                <a:cubicBezTo>
                  <a:pt x="861" y="0"/>
                  <a:pt x="874" y="1"/>
                  <a:pt x="888" y="4"/>
                </a:cubicBezTo>
                <a:cubicBezTo>
                  <a:pt x="902" y="7"/>
                  <a:pt x="915" y="11"/>
                  <a:pt x="928" y="16"/>
                </a:cubicBezTo>
                <a:cubicBezTo>
                  <a:pt x="941" y="21"/>
                  <a:pt x="953" y="28"/>
                  <a:pt x="964" y="36"/>
                </a:cubicBezTo>
                <a:cubicBezTo>
                  <a:pt x="976" y="43"/>
                  <a:pt x="987" y="52"/>
                  <a:pt x="996" y="62"/>
                </a:cubicBezTo>
                <a:cubicBezTo>
                  <a:pt x="1006" y="72"/>
                  <a:pt x="1015" y="83"/>
                  <a:pt x="1023" y="94"/>
                </a:cubicBezTo>
                <a:cubicBezTo>
                  <a:pt x="1030" y="106"/>
                  <a:pt x="1037" y="118"/>
                  <a:pt x="1042" y="131"/>
                </a:cubicBezTo>
                <a:cubicBezTo>
                  <a:pt x="1048" y="144"/>
                  <a:pt x="1052" y="157"/>
                  <a:pt x="1055" y="170"/>
                </a:cubicBezTo>
                <a:cubicBezTo>
                  <a:pt x="1058" y="184"/>
                  <a:pt x="1059" y="198"/>
                  <a:pt x="1059" y="213"/>
                </a:cubicBezTo>
                <a:lnTo>
                  <a:pt x="1059" y="848"/>
                </a:lnTo>
                <a:cubicBezTo>
                  <a:pt x="1059" y="862"/>
                  <a:pt x="1058" y="875"/>
                  <a:pt x="1055" y="889"/>
                </a:cubicBezTo>
                <a:cubicBezTo>
                  <a:pt x="1052" y="903"/>
                  <a:pt x="1048" y="916"/>
                  <a:pt x="1042" y="929"/>
                </a:cubicBezTo>
                <a:cubicBezTo>
                  <a:pt x="1037" y="942"/>
                  <a:pt x="1030" y="954"/>
                  <a:pt x="1023" y="965"/>
                </a:cubicBezTo>
                <a:cubicBezTo>
                  <a:pt x="1015" y="977"/>
                  <a:pt x="1006" y="988"/>
                  <a:pt x="996" y="997"/>
                </a:cubicBezTo>
                <a:cubicBezTo>
                  <a:pt x="987" y="1007"/>
                  <a:pt x="976" y="1016"/>
                  <a:pt x="964" y="1024"/>
                </a:cubicBezTo>
                <a:cubicBezTo>
                  <a:pt x="953" y="1031"/>
                  <a:pt x="941" y="1038"/>
                  <a:pt x="928" y="1043"/>
                </a:cubicBezTo>
                <a:cubicBezTo>
                  <a:pt x="915" y="1049"/>
                  <a:pt x="902" y="1053"/>
                  <a:pt x="888" y="1055"/>
                </a:cubicBezTo>
                <a:cubicBezTo>
                  <a:pt x="874" y="1058"/>
                  <a:pt x="861" y="1059"/>
                  <a:pt x="847" y="1059"/>
                </a:cubicBezTo>
                <a:lnTo>
                  <a:pt x="212" y="1059"/>
                </a:lnTo>
                <a:cubicBezTo>
                  <a:pt x="198" y="1059"/>
                  <a:pt x="184" y="1058"/>
                  <a:pt x="170" y="1055"/>
                </a:cubicBezTo>
                <a:cubicBezTo>
                  <a:pt x="157" y="1053"/>
                  <a:pt x="144" y="1049"/>
                  <a:pt x="131" y="1043"/>
                </a:cubicBezTo>
                <a:cubicBezTo>
                  <a:pt x="118" y="1038"/>
                  <a:pt x="106" y="1031"/>
                  <a:pt x="94" y="1024"/>
                </a:cubicBezTo>
                <a:cubicBezTo>
                  <a:pt x="83" y="1016"/>
                  <a:pt x="72" y="1007"/>
                  <a:pt x="62" y="997"/>
                </a:cubicBezTo>
                <a:cubicBezTo>
                  <a:pt x="52" y="988"/>
                  <a:pt x="43" y="977"/>
                  <a:pt x="36" y="965"/>
                </a:cubicBezTo>
                <a:cubicBezTo>
                  <a:pt x="28" y="954"/>
                  <a:pt x="21" y="942"/>
                  <a:pt x="16" y="929"/>
                </a:cubicBezTo>
                <a:cubicBezTo>
                  <a:pt x="11" y="916"/>
                  <a:pt x="7" y="903"/>
                  <a:pt x="4" y="889"/>
                </a:cubicBezTo>
                <a:cubicBezTo>
                  <a:pt x="1" y="875"/>
                  <a:pt x="0" y="862"/>
                  <a:pt x="0" y="848"/>
                </a:cubicBez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0" name="任意多边形: 形状 89"/>
          <p:cNvSpPr/>
          <p:nvPr/>
        </p:nvSpPr>
        <p:spPr>
          <a:xfrm>
            <a:off x="6372000" y="1373760"/>
            <a:ext cx="214560" cy="167040"/>
          </a:xfrm>
          <a:custGeom>
            <a:avLst/>
            <a:gdLst/>
            <a:ahLst/>
            <a:cxnLst/>
            <a:rect l="0" t="0" r="r" b="b"/>
            <a:pathLst>
              <a:path w="596" h="464">
                <a:moveTo>
                  <a:pt x="265" y="0"/>
                </a:moveTo>
                <a:lnTo>
                  <a:pt x="187" y="0"/>
                </a:lnTo>
                <a:cubicBezTo>
                  <a:pt x="159" y="0"/>
                  <a:pt x="134" y="18"/>
                  <a:pt x="125" y="44"/>
                </a:cubicBezTo>
                <a:lnTo>
                  <a:pt x="3" y="389"/>
                </a:lnTo>
                <a:cubicBezTo>
                  <a:pt x="1" y="395"/>
                  <a:pt x="0" y="401"/>
                  <a:pt x="0" y="408"/>
                </a:cubicBezTo>
                <a:cubicBezTo>
                  <a:pt x="0" y="439"/>
                  <a:pt x="25" y="464"/>
                  <a:pt x="57" y="464"/>
                </a:cubicBezTo>
                <a:lnTo>
                  <a:pt x="265" y="464"/>
                </a:lnTo>
                <a:lnTo>
                  <a:pt x="265" y="398"/>
                </a:lnTo>
                <a:cubicBezTo>
                  <a:pt x="265" y="380"/>
                  <a:pt x="279" y="365"/>
                  <a:pt x="298" y="365"/>
                </a:cubicBezTo>
                <a:cubicBezTo>
                  <a:pt x="316" y="365"/>
                  <a:pt x="331" y="380"/>
                  <a:pt x="331" y="398"/>
                </a:cubicBezTo>
                <a:lnTo>
                  <a:pt x="331" y="464"/>
                </a:lnTo>
                <a:lnTo>
                  <a:pt x="540" y="464"/>
                </a:lnTo>
                <a:cubicBezTo>
                  <a:pt x="571" y="464"/>
                  <a:pt x="596" y="439"/>
                  <a:pt x="596" y="408"/>
                </a:cubicBezTo>
                <a:cubicBezTo>
                  <a:pt x="596" y="401"/>
                  <a:pt x="595" y="395"/>
                  <a:pt x="593" y="389"/>
                </a:cubicBezTo>
                <a:lnTo>
                  <a:pt x="471" y="44"/>
                </a:lnTo>
                <a:cubicBezTo>
                  <a:pt x="462" y="18"/>
                  <a:pt x="436" y="0"/>
                  <a:pt x="408" y="0"/>
                </a:cubicBezTo>
                <a:lnTo>
                  <a:pt x="331" y="0"/>
                </a:lnTo>
                <a:lnTo>
                  <a:pt x="331" y="66"/>
                </a:lnTo>
                <a:cubicBezTo>
                  <a:pt x="331" y="85"/>
                  <a:pt x="316" y="99"/>
                  <a:pt x="298" y="99"/>
                </a:cubicBezTo>
                <a:cubicBezTo>
                  <a:pt x="279" y="99"/>
                  <a:pt x="265" y="85"/>
                  <a:pt x="265" y="66"/>
                </a:cubicBezTo>
                <a:lnTo>
                  <a:pt x="265" y="0"/>
                </a:lnTo>
                <a:moveTo>
                  <a:pt x="331" y="200"/>
                </a:moveTo>
                <a:lnTo>
                  <a:pt x="331" y="266"/>
                </a:lnTo>
                <a:cubicBezTo>
                  <a:pt x="331" y="284"/>
                  <a:pt x="316" y="299"/>
                  <a:pt x="298" y="299"/>
                </a:cubicBezTo>
                <a:cubicBezTo>
                  <a:pt x="279" y="299"/>
                  <a:pt x="265" y="284"/>
                  <a:pt x="265" y="266"/>
                </a:cubicBezTo>
                <a:lnTo>
                  <a:pt x="265" y="200"/>
                </a:lnTo>
                <a:cubicBezTo>
                  <a:pt x="265" y="181"/>
                  <a:pt x="279" y="166"/>
                  <a:pt x="298" y="166"/>
                </a:cubicBezTo>
                <a:cubicBezTo>
                  <a:pt x="316" y="166"/>
                  <a:pt x="331" y="181"/>
                  <a:pt x="331" y="20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90720" y="2526840"/>
            <a:ext cx="133731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全面纳统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8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6819840" y="1292760"/>
            <a:ext cx="1659636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重点项目进展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6819840" y="1688760"/>
            <a:ext cx="4800600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lang="zh-CN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西站片区：产业大道和宿州西站连接线开工建设；站前广</a:t>
            </a:r>
            <a:r>
              <a:rPr lang="zh-CN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场设计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6819840" y="1964880"/>
            <a:ext cx="2400300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lang="zh-CN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完成；西站片区电力迁改完工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6819840" y="2250720"/>
            <a:ext cx="4824095" cy="41529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交通工程：</a:t>
            </a:r>
            <a:r>
              <a:rPr lang="en-US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S229</a:t>
            </a:r>
            <a:r>
              <a:rPr lang="zh-CN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下穿盐洛高速完工；淮宿蚌城际铁路路基完工，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  <a:p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6819840" y="2526840"/>
            <a:ext cx="4800600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lang="zh-CN" sz="1350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正在进行无砟轨道施工；阜淮城际铁路正在组织路基工程施工。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819840" y="2803320"/>
            <a:ext cx="509206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其他：废弃矿山治理投资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1300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万元；充电基础设施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1507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万元；公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98" name="图片 9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8180" y="3543120"/>
            <a:ext cx="5084160" cy="2859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任意多边形: 形状 98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819840" y="3079440"/>
            <a:ext cx="154305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益性公墓</a:t>
            </a:r>
            <a:r>
              <a:rPr lang="en-US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300</a:t>
            </a:r>
            <a:r>
              <a:rPr lang="zh-CN" sz="135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万元。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任意多边形: 形状 10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4" name="任意多边形: 形状 10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457200" y="1849320"/>
            <a:ext cx="2074545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年度目标完成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457200" y="2366280"/>
            <a:ext cx="548640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全面完成“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1628”计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划，接待游客 693.6万人次（115.6%），旅游</a:t>
            </a:r>
            <a:endParaRPr lang="en-US" sz="1500" b="0" u="none" strike="noStrike">
              <a:solidFill>
                <a:srgbClr val="374151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457200" y="2680560"/>
            <a:ext cx="54673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收</a:t>
            </a:r>
            <a:r>
              <a:rPr lang="zh-CN" sz="150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入 </a:t>
            </a:r>
            <a:r>
              <a:rPr lang="en-US" sz="150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1045.11</a:t>
            </a:r>
            <a:r>
              <a:rPr lang="zh-CN" sz="150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万元（</a:t>
            </a:r>
            <a:r>
              <a:rPr lang="en-US" sz="1500" b="0" i="0" u="none" strike="noStrike">
                <a:solidFill>
                  <a:schemeClr val="tx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105%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），新增运营项目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22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个（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110%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），开展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457200" y="2985480"/>
            <a:ext cx="2000249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活动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182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项（</a:t>
            </a:r>
            <a:r>
              <a:rPr lang="en-US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227.5%</a:t>
            </a:r>
            <a:r>
              <a:rPr lang="zh-CN" sz="1500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）。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9" name="任意多边形: 形状 108"/>
          <p:cNvSpPr/>
          <p:nvPr/>
        </p:nvSpPr>
        <p:spPr>
          <a:xfrm>
            <a:off x="465840" y="4143240"/>
            <a:ext cx="196920" cy="190800"/>
          </a:xfrm>
          <a:custGeom>
            <a:avLst/>
            <a:gdLst/>
            <a:ahLst/>
            <a:cxnLst/>
            <a:rect l="0" t="0" r="r" b="b"/>
            <a:pathLst>
              <a:path w="547" h="530">
                <a:moveTo>
                  <a:pt x="304" y="18"/>
                </a:moveTo>
                <a:cubicBezTo>
                  <a:pt x="299" y="7"/>
                  <a:pt x="287" y="0"/>
                  <a:pt x="274" y="0"/>
                </a:cubicBezTo>
                <a:cubicBezTo>
                  <a:pt x="262" y="0"/>
                  <a:pt x="250" y="7"/>
                  <a:pt x="244" y="18"/>
                </a:cubicBezTo>
                <a:lnTo>
                  <a:pt x="178" y="155"/>
                </a:lnTo>
                <a:lnTo>
                  <a:pt x="29" y="177"/>
                </a:lnTo>
                <a:cubicBezTo>
                  <a:pt x="16" y="179"/>
                  <a:pt x="6" y="188"/>
                  <a:pt x="2" y="200"/>
                </a:cubicBezTo>
                <a:cubicBezTo>
                  <a:pt x="-2" y="211"/>
                  <a:pt x="1" y="225"/>
                  <a:pt x="10" y="233"/>
                </a:cubicBezTo>
                <a:lnTo>
                  <a:pt x="119" y="340"/>
                </a:lnTo>
                <a:lnTo>
                  <a:pt x="93" y="491"/>
                </a:lnTo>
                <a:cubicBezTo>
                  <a:pt x="91" y="504"/>
                  <a:pt x="97" y="517"/>
                  <a:pt x="107" y="524"/>
                </a:cubicBezTo>
                <a:cubicBezTo>
                  <a:pt x="117" y="531"/>
                  <a:pt x="131" y="532"/>
                  <a:pt x="142" y="526"/>
                </a:cubicBezTo>
                <a:lnTo>
                  <a:pt x="274" y="455"/>
                </a:lnTo>
                <a:lnTo>
                  <a:pt x="407" y="526"/>
                </a:lnTo>
                <a:cubicBezTo>
                  <a:pt x="418" y="532"/>
                  <a:pt x="432" y="531"/>
                  <a:pt x="442" y="524"/>
                </a:cubicBezTo>
                <a:cubicBezTo>
                  <a:pt x="452" y="516"/>
                  <a:pt x="457" y="504"/>
                  <a:pt x="455" y="491"/>
                </a:cubicBezTo>
                <a:lnTo>
                  <a:pt x="430" y="340"/>
                </a:lnTo>
                <a:lnTo>
                  <a:pt x="537" y="233"/>
                </a:lnTo>
                <a:cubicBezTo>
                  <a:pt x="546" y="225"/>
                  <a:pt x="549" y="211"/>
                  <a:pt x="546" y="200"/>
                </a:cubicBezTo>
                <a:cubicBezTo>
                  <a:pt x="542" y="188"/>
                  <a:pt x="531" y="179"/>
                  <a:pt x="519" y="177"/>
                </a:cubicBezTo>
                <a:lnTo>
                  <a:pt x="370" y="155"/>
                </a:lnTo>
                <a:lnTo>
                  <a:pt x="304" y="18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457200" y="3583080"/>
            <a:ext cx="2074545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1F293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景区运营亮点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785880" y="4080960"/>
            <a:ext cx="5434965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重点项目： 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7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个，总投资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1.04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亿元项目全部运营，包括隐宿西山花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785880" y="4347720"/>
            <a:ext cx="54483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海营地、植物园军旅体验营、西山花海雪乡、入山海帐篷营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3" name="任意多边形: 形状 112"/>
          <p:cNvSpPr/>
          <p:nvPr/>
        </p:nvSpPr>
        <p:spPr>
          <a:xfrm>
            <a:off x="465840" y="5095800"/>
            <a:ext cx="196920" cy="190800"/>
          </a:xfrm>
          <a:custGeom>
            <a:avLst/>
            <a:gdLst/>
            <a:ahLst/>
            <a:cxnLst/>
            <a:rect l="0" t="0" r="r" b="b"/>
            <a:pathLst>
              <a:path w="547" h="530">
                <a:moveTo>
                  <a:pt x="304" y="18"/>
                </a:moveTo>
                <a:cubicBezTo>
                  <a:pt x="299" y="7"/>
                  <a:pt x="287" y="0"/>
                  <a:pt x="274" y="0"/>
                </a:cubicBezTo>
                <a:cubicBezTo>
                  <a:pt x="262" y="0"/>
                  <a:pt x="250" y="7"/>
                  <a:pt x="244" y="18"/>
                </a:cubicBezTo>
                <a:lnTo>
                  <a:pt x="178" y="155"/>
                </a:lnTo>
                <a:lnTo>
                  <a:pt x="29" y="177"/>
                </a:lnTo>
                <a:cubicBezTo>
                  <a:pt x="16" y="179"/>
                  <a:pt x="6" y="187"/>
                  <a:pt x="2" y="199"/>
                </a:cubicBezTo>
                <a:cubicBezTo>
                  <a:pt x="-2" y="211"/>
                  <a:pt x="1" y="224"/>
                  <a:pt x="10" y="233"/>
                </a:cubicBezTo>
                <a:lnTo>
                  <a:pt x="119" y="340"/>
                </a:lnTo>
                <a:lnTo>
                  <a:pt x="93" y="491"/>
                </a:lnTo>
                <a:cubicBezTo>
                  <a:pt x="91" y="504"/>
                  <a:pt x="97" y="516"/>
                  <a:pt x="107" y="524"/>
                </a:cubicBezTo>
                <a:cubicBezTo>
                  <a:pt x="117" y="531"/>
                  <a:pt x="131" y="532"/>
                  <a:pt x="142" y="526"/>
                </a:cubicBezTo>
                <a:lnTo>
                  <a:pt x="274" y="455"/>
                </a:lnTo>
                <a:lnTo>
                  <a:pt x="407" y="526"/>
                </a:lnTo>
                <a:cubicBezTo>
                  <a:pt x="418" y="532"/>
                  <a:pt x="432" y="531"/>
                  <a:pt x="442" y="524"/>
                </a:cubicBezTo>
                <a:cubicBezTo>
                  <a:pt x="452" y="516"/>
                  <a:pt x="457" y="504"/>
                  <a:pt x="455" y="491"/>
                </a:cubicBezTo>
                <a:lnTo>
                  <a:pt x="430" y="340"/>
                </a:lnTo>
                <a:lnTo>
                  <a:pt x="537" y="233"/>
                </a:lnTo>
                <a:cubicBezTo>
                  <a:pt x="546" y="224"/>
                  <a:pt x="549" y="211"/>
                  <a:pt x="546" y="199"/>
                </a:cubicBezTo>
                <a:cubicBezTo>
                  <a:pt x="542" y="187"/>
                  <a:pt x="531" y="179"/>
                  <a:pt x="519" y="177"/>
                </a:cubicBezTo>
                <a:lnTo>
                  <a:pt x="370" y="155"/>
                </a:lnTo>
                <a:lnTo>
                  <a:pt x="304" y="18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785880" y="4614120"/>
            <a:ext cx="31432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地、新汴河马术游乐及运动乐园。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785880" y="5033520"/>
            <a:ext cx="5105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活动引流： 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37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场节庆活动（新春游园会、自驾游宿州等），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785880" y="5299920"/>
            <a:ext cx="5314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145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项赛事活动（中欧篮球对抗赛等），参与“大地歌会”等栏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7" name="任意多边形: 形状 116"/>
          <p:cNvSpPr/>
          <p:nvPr/>
        </p:nvSpPr>
        <p:spPr>
          <a:xfrm>
            <a:off x="6553080" y="761760"/>
            <a:ext cx="5639040" cy="3048480"/>
          </a:xfrm>
          <a:custGeom>
            <a:avLst/>
            <a:gdLst/>
            <a:ahLst/>
            <a:cxnLst/>
            <a:rect l="0" t="0" r="r" b="b"/>
            <a:pathLst>
              <a:path w="15664" h="8468">
                <a:moveTo>
                  <a:pt x="0" y="0"/>
                </a:moveTo>
                <a:lnTo>
                  <a:pt x="15664" y="0"/>
                </a:lnTo>
                <a:lnTo>
                  <a:pt x="15664" y="8468"/>
                </a:lnTo>
                <a:lnTo>
                  <a:pt x="0" y="8468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18" name="图片 11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080" y="853938"/>
            <a:ext cx="5638320" cy="286484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" name="任意多边形: 形状 118"/>
          <p:cNvSpPr/>
          <p:nvPr/>
        </p:nvSpPr>
        <p:spPr>
          <a:xfrm>
            <a:off x="6553080" y="3809880"/>
            <a:ext cx="5639040" cy="3048120"/>
          </a:xfrm>
          <a:custGeom>
            <a:avLst/>
            <a:gdLst/>
            <a:ahLst/>
            <a:cxnLst/>
            <a:rect l="0" t="0" r="r" b="b"/>
            <a:pathLst>
              <a:path w="15664" h="8467">
                <a:moveTo>
                  <a:pt x="0" y="0"/>
                </a:moveTo>
                <a:lnTo>
                  <a:pt x="15664" y="0"/>
                </a:lnTo>
                <a:lnTo>
                  <a:pt x="15664" y="8467"/>
                </a:lnTo>
                <a:lnTo>
                  <a:pt x="0" y="8467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20" name="图片 1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8860" y="3809880"/>
            <a:ext cx="5652540" cy="2666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任意多边形: 形状 120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785880" y="5566680"/>
            <a:ext cx="23622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目，实现“流量”转“增量”。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3" name="任意多边形: 形状 122"/>
          <p:cNvSpPr/>
          <p:nvPr/>
        </p:nvSpPr>
        <p:spPr>
          <a:xfrm>
            <a:off x="3933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457200" y="239760"/>
            <a:ext cx="386619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5" name="任意多边形: 形状 124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4198680" y="280440"/>
            <a:ext cx="16954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文旅产业发展（一）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任意多边形: 形状 128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0" name="任意多边形: 形状 129"/>
          <p:cNvSpPr/>
          <p:nvPr/>
        </p:nvSpPr>
        <p:spPr>
          <a:xfrm>
            <a:off x="0" y="9144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1" name="任意多边形: 形状 130"/>
          <p:cNvSpPr/>
          <p:nvPr/>
        </p:nvSpPr>
        <p:spPr>
          <a:xfrm>
            <a:off x="0" y="761760"/>
            <a:ext cx="5867640" cy="6096240"/>
          </a:xfrm>
          <a:custGeom>
            <a:avLst/>
            <a:gdLst/>
            <a:ahLst/>
            <a:cxnLst/>
            <a:rect l="0" t="0" r="r" b="b"/>
            <a:pathLst>
              <a:path w="16299" h="16934">
                <a:moveTo>
                  <a:pt x="0" y="0"/>
                </a:moveTo>
                <a:lnTo>
                  <a:pt x="16299" y="0"/>
                </a:lnTo>
                <a:lnTo>
                  <a:pt x="16299" y="16934"/>
                </a:lnTo>
                <a:lnTo>
                  <a:pt x="0" y="16934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32" name="图片 131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990720"/>
            <a:ext cx="151920" cy="15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图片 132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3924360"/>
            <a:ext cx="151920" cy="15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文本框 133"/>
          <p:cNvSpPr txBox="1"/>
          <p:nvPr/>
        </p:nvSpPr>
        <p:spPr>
          <a:xfrm>
            <a:off x="380880" y="1030320"/>
            <a:ext cx="15087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200" b="0" i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职工疗休养基地环境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5" name="任意多边形: 形状 134"/>
          <p:cNvSpPr/>
          <p:nvPr/>
        </p:nvSpPr>
        <p:spPr>
          <a:xfrm>
            <a:off x="6324480" y="2247840"/>
            <a:ext cx="286200" cy="171720"/>
          </a:xfrm>
          <a:custGeom>
            <a:avLst/>
            <a:gdLst/>
            <a:ahLst/>
            <a:cxnLst/>
            <a:rect l="0" t="0" r="r" b="b"/>
            <a:pathLst>
              <a:path w="795" h="477">
                <a:moveTo>
                  <a:pt x="402" y="26"/>
                </a:moveTo>
                <a:lnTo>
                  <a:pt x="282" y="123"/>
                </a:lnTo>
                <a:cubicBezTo>
                  <a:pt x="261" y="139"/>
                  <a:pt x="257" y="168"/>
                  <a:pt x="272" y="190"/>
                </a:cubicBezTo>
                <a:cubicBezTo>
                  <a:pt x="289" y="212"/>
                  <a:pt x="320" y="216"/>
                  <a:pt x="342" y="200"/>
                </a:cubicBezTo>
                <a:lnTo>
                  <a:pt x="465" y="103"/>
                </a:lnTo>
                <a:cubicBezTo>
                  <a:pt x="474" y="96"/>
                  <a:pt x="486" y="98"/>
                  <a:pt x="493" y="106"/>
                </a:cubicBezTo>
                <a:cubicBezTo>
                  <a:pt x="500" y="115"/>
                  <a:pt x="498" y="128"/>
                  <a:pt x="489" y="134"/>
                </a:cubicBezTo>
                <a:lnTo>
                  <a:pt x="463" y="154"/>
                </a:lnTo>
                <a:lnTo>
                  <a:pt x="636" y="314"/>
                </a:lnTo>
                <a:lnTo>
                  <a:pt x="636" y="79"/>
                </a:lnTo>
                <a:lnTo>
                  <a:pt x="635" y="79"/>
                </a:lnTo>
                <a:lnTo>
                  <a:pt x="630" y="76"/>
                </a:lnTo>
                <a:lnTo>
                  <a:pt x="540" y="18"/>
                </a:lnTo>
                <a:cubicBezTo>
                  <a:pt x="521" y="6"/>
                  <a:pt x="499" y="0"/>
                  <a:pt x="476" y="0"/>
                </a:cubicBezTo>
                <a:cubicBezTo>
                  <a:pt x="449" y="0"/>
                  <a:pt x="423" y="9"/>
                  <a:pt x="402" y="26"/>
                </a:cubicBezTo>
                <a:moveTo>
                  <a:pt x="430" y="180"/>
                </a:moveTo>
                <a:lnTo>
                  <a:pt x="366" y="231"/>
                </a:lnTo>
                <a:cubicBezTo>
                  <a:pt x="327" y="262"/>
                  <a:pt x="269" y="254"/>
                  <a:pt x="240" y="213"/>
                </a:cubicBezTo>
                <a:cubicBezTo>
                  <a:pt x="213" y="175"/>
                  <a:pt x="219" y="122"/>
                  <a:pt x="256" y="92"/>
                </a:cubicBezTo>
                <a:lnTo>
                  <a:pt x="360" y="9"/>
                </a:lnTo>
                <a:cubicBezTo>
                  <a:pt x="346" y="3"/>
                  <a:pt x="330" y="0"/>
                  <a:pt x="314" y="0"/>
                </a:cubicBezTo>
                <a:cubicBezTo>
                  <a:pt x="291" y="0"/>
                  <a:pt x="267" y="7"/>
                  <a:pt x="248" y="20"/>
                </a:cubicBezTo>
                <a:lnTo>
                  <a:pt x="159" y="79"/>
                </a:lnTo>
                <a:lnTo>
                  <a:pt x="159" y="358"/>
                </a:lnTo>
                <a:lnTo>
                  <a:pt x="194" y="358"/>
                </a:lnTo>
                <a:lnTo>
                  <a:pt x="308" y="461"/>
                </a:lnTo>
                <a:cubicBezTo>
                  <a:pt x="332" y="483"/>
                  <a:pt x="370" y="482"/>
                  <a:pt x="392" y="457"/>
                </a:cubicBezTo>
                <a:cubicBezTo>
                  <a:pt x="399" y="450"/>
                  <a:pt x="403" y="441"/>
                  <a:pt x="406" y="432"/>
                </a:cubicBezTo>
                <a:lnTo>
                  <a:pt x="427" y="451"/>
                </a:lnTo>
                <a:cubicBezTo>
                  <a:pt x="451" y="473"/>
                  <a:pt x="489" y="472"/>
                  <a:pt x="511" y="448"/>
                </a:cubicBezTo>
                <a:cubicBezTo>
                  <a:pt x="517" y="442"/>
                  <a:pt x="521" y="435"/>
                  <a:pt x="523" y="427"/>
                </a:cubicBezTo>
                <a:cubicBezTo>
                  <a:pt x="547" y="443"/>
                  <a:pt x="580" y="440"/>
                  <a:pt x="600" y="418"/>
                </a:cubicBezTo>
                <a:cubicBezTo>
                  <a:pt x="622" y="394"/>
                  <a:pt x="621" y="356"/>
                  <a:pt x="597" y="334"/>
                </a:cubicBezTo>
                <a:lnTo>
                  <a:pt x="430" y="180"/>
                </a:lnTo>
                <a:moveTo>
                  <a:pt x="20" y="79"/>
                </a:moveTo>
                <a:cubicBezTo>
                  <a:pt x="9" y="79"/>
                  <a:pt x="0" y="88"/>
                  <a:pt x="0" y="99"/>
                </a:cubicBezTo>
                <a:lnTo>
                  <a:pt x="0" y="358"/>
                </a:lnTo>
                <a:cubicBezTo>
                  <a:pt x="0" y="380"/>
                  <a:pt x="18" y="398"/>
                  <a:pt x="40" y="398"/>
                </a:cubicBezTo>
                <a:lnTo>
                  <a:pt x="79" y="398"/>
                </a:lnTo>
                <a:cubicBezTo>
                  <a:pt x="101" y="398"/>
                  <a:pt x="119" y="380"/>
                  <a:pt x="119" y="358"/>
                </a:cubicBezTo>
                <a:lnTo>
                  <a:pt x="119" y="79"/>
                </a:lnTo>
                <a:lnTo>
                  <a:pt x="20" y="79"/>
                </a:lnTo>
                <a:moveTo>
                  <a:pt x="59" y="318"/>
                </a:moveTo>
                <a:cubicBezTo>
                  <a:pt x="65" y="318"/>
                  <a:pt x="70" y="320"/>
                  <a:pt x="73" y="324"/>
                </a:cubicBezTo>
                <a:cubicBezTo>
                  <a:pt x="77" y="328"/>
                  <a:pt x="79" y="333"/>
                  <a:pt x="79" y="338"/>
                </a:cubicBezTo>
                <a:cubicBezTo>
                  <a:pt x="79" y="343"/>
                  <a:pt x="77" y="348"/>
                  <a:pt x="73" y="352"/>
                </a:cubicBezTo>
                <a:cubicBezTo>
                  <a:pt x="70" y="356"/>
                  <a:pt x="65" y="358"/>
                  <a:pt x="59" y="358"/>
                </a:cubicBezTo>
                <a:cubicBezTo>
                  <a:pt x="54" y="358"/>
                  <a:pt x="49" y="356"/>
                  <a:pt x="45" y="352"/>
                </a:cubicBezTo>
                <a:cubicBezTo>
                  <a:pt x="41" y="348"/>
                  <a:pt x="40" y="343"/>
                  <a:pt x="40" y="338"/>
                </a:cubicBezTo>
                <a:cubicBezTo>
                  <a:pt x="40" y="333"/>
                  <a:pt x="41" y="328"/>
                  <a:pt x="45" y="324"/>
                </a:cubicBezTo>
                <a:cubicBezTo>
                  <a:pt x="49" y="320"/>
                  <a:pt x="54" y="318"/>
                  <a:pt x="59" y="318"/>
                </a:cubicBezTo>
                <a:moveTo>
                  <a:pt x="676" y="79"/>
                </a:moveTo>
                <a:lnTo>
                  <a:pt x="676" y="358"/>
                </a:lnTo>
                <a:cubicBezTo>
                  <a:pt x="676" y="380"/>
                  <a:pt x="693" y="398"/>
                  <a:pt x="715" y="398"/>
                </a:cubicBezTo>
                <a:lnTo>
                  <a:pt x="755" y="398"/>
                </a:lnTo>
                <a:cubicBezTo>
                  <a:pt x="777" y="398"/>
                  <a:pt x="795" y="380"/>
                  <a:pt x="795" y="358"/>
                </a:cubicBezTo>
                <a:lnTo>
                  <a:pt x="795" y="99"/>
                </a:lnTo>
                <a:cubicBezTo>
                  <a:pt x="795" y="88"/>
                  <a:pt x="786" y="79"/>
                  <a:pt x="775" y="79"/>
                </a:cubicBezTo>
                <a:lnTo>
                  <a:pt x="676" y="79"/>
                </a:lnTo>
                <a:moveTo>
                  <a:pt x="715" y="338"/>
                </a:moveTo>
                <a:cubicBezTo>
                  <a:pt x="715" y="333"/>
                  <a:pt x="717" y="328"/>
                  <a:pt x="721" y="324"/>
                </a:cubicBezTo>
                <a:cubicBezTo>
                  <a:pt x="725" y="320"/>
                  <a:pt x="730" y="318"/>
                  <a:pt x="735" y="318"/>
                </a:cubicBezTo>
                <a:cubicBezTo>
                  <a:pt x="741" y="318"/>
                  <a:pt x="745" y="320"/>
                  <a:pt x="749" y="324"/>
                </a:cubicBezTo>
                <a:cubicBezTo>
                  <a:pt x="753" y="328"/>
                  <a:pt x="755" y="333"/>
                  <a:pt x="755" y="338"/>
                </a:cubicBezTo>
                <a:cubicBezTo>
                  <a:pt x="755" y="343"/>
                  <a:pt x="753" y="348"/>
                  <a:pt x="749" y="352"/>
                </a:cubicBezTo>
                <a:cubicBezTo>
                  <a:pt x="745" y="356"/>
                  <a:pt x="741" y="358"/>
                  <a:pt x="735" y="358"/>
                </a:cubicBezTo>
                <a:cubicBezTo>
                  <a:pt x="730" y="358"/>
                  <a:pt x="725" y="356"/>
                  <a:pt x="721" y="352"/>
                </a:cubicBezTo>
                <a:cubicBezTo>
                  <a:pt x="717" y="348"/>
                  <a:pt x="715" y="343"/>
                  <a:pt x="715" y="338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380880" y="3963960"/>
            <a:ext cx="16764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200" b="0" i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研学旅游示范基地活动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6762600" y="2166480"/>
            <a:ext cx="478536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双招双引：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到位资金6450万元，外出招商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40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余次，接待客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762600" y="2471040"/>
            <a:ext cx="400812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商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50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余次；洽谈汴京演艺合作，参与谋划“安徽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9" name="任意多边形: 形状 138"/>
          <p:cNvSpPr/>
          <p:nvPr/>
        </p:nvSpPr>
        <p:spPr>
          <a:xfrm>
            <a:off x="6324480" y="3447720"/>
            <a:ext cx="228960" cy="228960"/>
          </a:xfrm>
          <a:custGeom>
            <a:avLst/>
            <a:gdLst/>
            <a:ahLst/>
            <a:cxnLst/>
            <a:rect l="0" t="0" r="r" b="b"/>
            <a:pathLst>
              <a:path w="636" h="636">
                <a:moveTo>
                  <a:pt x="596" y="40"/>
                </a:moveTo>
                <a:cubicBezTo>
                  <a:pt x="596" y="24"/>
                  <a:pt x="586" y="10"/>
                  <a:pt x="572" y="3"/>
                </a:cubicBezTo>
                <a:cubicBezTo>
                  <a:pt x="557" y="-3"/>
                  <a:pt x="540" y="1"/>
                  <a:pt x="528" y="12"/>
                </a:cubicBezTo>
                <a:lnTo>
                  <a:pt x="473" y="66"/>
                </a:lnTo>
                <a:cubicBezTo>
                  <a:pt x="414" y="126"/>
                  <a:pt x="333" y="159"/>
                  <a:pt x="249" y="159"/>
                </a:cubicBezTo>
                <a:lnTo>
                  <a:pt x="238" y="159"/>
                </a:lnTo>
                <a:lnTo>
                  <a:pt x="198" y="159"/>
                </a:lnTo>
                <a:lnTo>
                  <a:pt x="79" y="159"/>
                </a:lnTo>
                <a:cubicBezTo>
                  <a:pt x="35" y="159"/>
                  <a:pt x="0" y="195"/>
                  <a:pt x="0" y="239"/>
                </a:cubicBezTo>
                <a:lnTo>
                  <a:pt x="0" y="359"/>
                </a:lnTo>
                <a:cubicBezTo>
                  <a:pt x="0" y="402"/>
                  <a:pt x="35" y="438"/>
                  <a:pt x="79" y="438"/>
                </a:cubicBezTo>
                <a:lnTo>
                  <a:pt x="79" y="597"/>
                </a:lnTo>
                <a:cubicBezTo>
                  <a:pt x="79" y="619"/>
                  <a:pt x="97" y="636"/>
                  <a:pt x="119" y="636"/>
                </a:cubicBezTo>
                <a:lnTo>
                  <a:pt x="198" y="636"/>
                </a:lnTo>
                <a:cubicBezTo>
                  <a:pt x="220" y="636"/>
                  <a:pt x="238" y="619"/>
                  <a:pt x="238" y="597"/>
                </a:cubicBezTo>
                <a:lnTo>
                  <a:pt x="238" y="438"/>
                </a:lnTo>
                <a:lnTo>
                  <a:pt x="249" y="438"/>
                </a:lnTo>
                <a:cubicBezTo>
                  <a:pt x="333" y="438"/>
                  <a:pt x="414" y="471"/>
                  <a:pt x="473" y="531"/>
                </a:cubicBezTo>
                <a:lnTo>
                  <a:pt x="528" y="585"/>
                </a:lnTo>
                <a:cubicBezTo>
                  <a:pt x="540" y="596"/>
                  <a:pt x="557" y="600"/>
                  <a:pt x="572" y="594"/>
                </a:cubicBezTo>
                <a:cubicBezTo>
                  <a:pt x="586" y="587"/>
                  <a:pt x="596" y="573"/>
                  <a:pt x="596" y="557"/>
                </a:cubicBezTo>
                <a:lnTo>
                  <a:pt x="596" y="374"/>
                </a:lnTo>
                <a:cubicBezTo>
                  <a:pt x="619" y="363"/>
                  <a:pt x="636" y="334"/>
                  <a:pt x="636" y="299"/>
                </a:cubicBezTo>
                <a:cubicBezTo>
                  <a:pt x="636" y="263"/>
                  <a:pt x="619" y="234"/>
                  <a:pt x="596" y="223"/>
                </a:cubicBezTo>
                <a:lnTo>
                  <a:pt x="596" y="40"/>
                </a:lnTo>
                <a:moveTo>
                  <a:pt x="517" y="135"/>
                </a:moveTo>
                <a:lnTo>
                  <a:pt x="517" y="299"/>
                </a:lnTo>
                <a:lnTo>
                  <a:pt x="517" y="462"/>
                </a:lnTo>
                <a:cubicBezTo>
                  <a:pt x="443" y="396"/>
                  <a:pt x="348" y="359"/>
                  <a:pt x="249" y="359"/>
                </a:cubicBezTo>
                <a:lnTo>
                  <a:pt x="238" y="359"/>
                </a:lnTo>
                <a:lnTo>
                  <a:pt x="238" y="239"/>
                </a:lnTo>
                <a:lnTo>
                  <a:pt x="249" y="239"/>
                </a:lnTo>
                <a:cubicBezTo>
                  <a:pt x="348" y="239"/>
                  <a:pt x="443" y="202"/>
                  <a:pt x="517" y="135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6762600" y="2785320"/>
            <a:ext cx="268224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轻工机械厂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1956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运河文创园”。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705720" y="3395160"/>
            <a:ext cx="51244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新媒体宣传：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全媒体矩阵发文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280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余篇（微信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1.6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万人次），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6705720" y="3709440"/>
            <a:ext cx="4933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短视频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145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条（点击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51.8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万人次）；“宿州有礼”抖音粉丝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3" name="任意多边形: 形状 142"/>
          <p:cNvSpPr/>
          <p:nvPr/>
        </p:nvSpPr>
        <p:spPr>
          <a:xfrm>
            <a:off x="6324480" y="4686120"/>
            <a:ext cx="171720" cy="228960"/>
          </a:xfrm>
          <a:custGeom>
            <a:avLst/>
            <a:gdLst/>
            <a:ahLst/>
            <a:cxnLst/>
            <a:rect l="0" t="0" r="r" b="b"/>
            <a:pathLst>
              <a:path w="477" h="636">
                <a:moveTo>
                  <a:pt x="215" y="8"/>
                </a:moveTo>
                <a:cubicBezTo>
                  <a:pt x="229" y="-2"/>
                  <a:pt x="247" y="-2"/>
                  <a:pt x="261" y="8"/>
                </a:cubicBezTo>
                <a:lnTo>
                  <a:pt x="284" y="22"/>
                </a:lnTo>
                <a:cubicBezTo>
                  <a:pt x="291" y="27"/>
                  <a:pt x="300" y="30"/>
                  <a:pt x="309" y="29"/>
                </a:cubicBezTo>
                <a:lnTo>
                  <a:pt x="335" y="27"/>
                </a:lnTo>
                <a:cubicBezTo>
                  <a:pt x="351" y="26"/>
                  <a:pt x="367" y="35"/>
                  <a:pt x="374" y="50"/>
                </a:cubicBezTo>
                <a:lnTo>
                  <a:pt x="386" y="74"/>
                </a:lnTo>
                <a:cubicBezTo>
                  <a:pt x="390" y="82"/>
                  <a:pt x="396" y="88"/>
                  <a:pt x="404" y="92"/>
                </a:cubicBezTo>
                <a:lnTo>
                  <a:pt x="428" y="104"/>
                </a:lnTo>
                <a:cubicBezTo>
                  <a:pt x="443" y="111"/>
                  <a:pt x="452" y="127"/>
                  <a:pt x="451" y="143"/>
                </a:cubicBezTo>
                <a:lnTo>
                  <a:pt x="449" y="169"/>
                </a:lnTo>
                <a:cubicBezTo>
                  <a:pt x="449" y="178"/>
                  <a:pt x="451" y="187"/>
                  <a:pt x="456" y="194"/>
                </a:cubicBezTo>
                <a:lnTo>
                  <a:pt x="470" y="216"/>
                </a:lnTo>
                <a:cubicBezTo>
                  <a:pt x="479" y="230"/>
                  <a:pt x="479" y="248"/>
                  <a:pt x="470" y="262"/>
                </a:cubicBezTo>
                <a:lnTo>
                  <a:pt x="456" y="284"/>
                </a:lnTo>
                <a:cubicBezTo>
                  <a:pt x="451" y="291"/>
                  <a:pt x="449" y="300"/>
                  <a:pt x="449" y="309"/>
                </a:cubicBezTo>
                <a:lnTo>
                  <a:pt x="451" y="335"/>
                </a:lnTo>
                <a:cubicBezTo>
                  <a:pt x="452" y="351"/>
                  <a:pt x="443" y="367"/>
                  <a:pt x="428" y="374"/>
                </a:cubicBezTo>
                <a:lnTo>
                  <a:pt x="404" y="386"/>
                </a:lnTo>
                <a:cubicBezTo>
                  <a:pt x="396" y="390"/>
                  <a:pt x="390" y="397"/>
                  <a:pt x="386" y="404"/>
                </a:cubicBezTo>
                <a:lnTo>
                  <a:pt x="374" y="428"/>
                </a:lnTo>
                <a:cubicBezTo>
                  <a:pt x="367" y="443"/>
                  <a:pt x="351" y="452"/>
                  <a:pt x="335" y="451"/>
                </a:cubicBezTo>
                <a:lnTo>
                  <a:pt x="309" y="449"/>
                </a:lnTo>
                <a:cubicBezTo>
                  <a:pt x="300" y="449"/>
                  <a:pt x="291" y="451"/>
                  <a:pt x="284" y="456"/>
                </a:cubicBezTo>
                <a:lnTo>
                  <a:pt x="261" y="471"/>
                </a:lnTo>
                <a:cubicBezTo>
                  <a:pt x="247" y="480"/>
                  <a:pt x="229" y="480"/>
                  <a:pt x="216" y="471"/>
                </a:cubicBezTo>
                <a:lnTo>
                  <a:pt x="193" y="456"/>
                </a:lnTo>
                <a:cubicBezTo>
                  <a:pt x="186" y="451"/>
                  <a:pt x="177" y="449"/>
                  <a:pt x="168" y="449"/>
                </a:cubicBezTo>
                <a:lnTo>
                  <a:pt x="142" y="451"/>
                </a:lnTo>
                <a:cubicBezTo>
                  <a:pt x="126" y="452"/>
                  <a:pt x="110" y="443"/>
                  <a:pt x="103" y="428"/>
                </a:cubicBezTo>
                <a:lnTo>
                  <a:pt x="91" y="405"/>
                </a:lnTo>
                <a:cubicBezTo>
                  <a:pt x="87" y="397"/>
                  <a:pt x="81" y="390"/>
                  <a:pt x="73" y="386"/>
                </a:cubicBezTo>
                <a:lnTo>
                  <a:pt x="49" y="374"/>
                </a:lnTo>
                <a:cubicBezTo>
                  <a:pt x="34" y="367"/>
                  <a:pt x="25" y="352"/>
                  <a:pt x="26" y="335"/>
                </a:cubicBezTo>
                <a:lnTo>
                  <a:pt x="28" y="309"/>
                </a:lnTo>
                <a:cubicBezTo>
                  <a:pt x="28" y="300"/>
                  <a:pt x="26" y="291"/>
                  <a:pt x="21" y="284"/>
                </a:cubicBezTo>
                <a:lnTo>
                  <a:pt x="7" y="262"/>
                </a:lnTo>
                <a:cubicBezTo>
                  <a:pt x="-2" y="248"/>
                  <a:pt x="-2" y="230"/>
                  <a:pt x="7" y="217"/>
                </a:cubicBezTo>
                <a:lnTo>
                  <a:pt x="21" y="194"/>
                </a:lnTo>
                <a:cubicBezTo>
                  <a:pt x="26" y="187"/>
                  <a:pt x="28" y="178"/>
                  <a:pt x="28" y="170"/>
                </a:cubicBezTo>
                <a:lnTo>
                  <a:pt x="26" y="143"/>
                </a:lnTo>
                <a:cubicBezTo>
                  <a:pt x="25" y="127"/>
                  <a:pt x="34" y="111"/>
                  <a:pt x="49" y="104"/>
                </a:cubicBezTo>
                <a:lnTo>
                  <a:pt x="73" y="92"/>
                </a:lnTo>
                <a:cubicBezTo>
                  <a:pt x="80" y="88"/>
                  <a:pt x="87" y="82"/>
                  <a:pt x="91" y="74"/>
                </a:cubicBezTo>
                <a:lnTo>
                  <a:pt x="103" y="50"/>
                </a:lnTo>
                <a:cubicBezTo>
                  <a:pt x="110" y="35"/>
                  <a:pt x="125" y="26"/>
                  <a:pt x="142" y="27"/>
                </a:cubicBezTo>
                <a:lnTo>
                  <a:pt x="168" y="29"/>
                </a:lnTo>
                <a:cubicBezTo>
                  <a:pt x="177" y="30"/>
                  <a:pt x="186" y="27"/>
                  <a:pt x="193" y="22"/>
                </a:cubicBezTo>
                <a:lnTo>
                  <a:pt x="215" y="8"/>
                </a:lnTo>
                <a:moveTo>
                  <a:pt x="338" y="239"/>
                </a:moveTo>
                <a:cubicBezTo>
                  <a:pt x="338" y="226"/>
                  <a:pt x="336" y="213"/>
                  <a:pt x="331" y="201"/>
                </a:cubicBezTo>
                <a:cubicBezTo>
                  <a:pt x="326" y="189"/>
                  <a:pt x="318" y="178"/>
                  <a:pt x="309" y="169"/>
                </a:cubicBezTo>
                <a:cubicBezTo>
                  <a:pt x="300" y="160"/>
                  <a:pt x="289" y="152"/>
                  <a:pt x="276" y="147"/>
                </a:cubicBezTo>
                <a:cubicBezTo>
                  <a:pt x="264" y="142"/>
                  <a:pt x="251" y="140"/>
                  <a:pt x="238" y="140"/>
                </a:cubicBezTo>
                <a:cubicBezTo>
                  <a:pt x="225" y="140"/>
                  <a:pt x="212" y="142"/>
                  <a:pt x="200" y="147"/>
                </a:cubicBezTo>
                <a:cubicBezTo>
                  <a:pt x="188" y="152"/>
                  <a:pt x="177" y="160"/>
                  <a:pt x="168" y="169"/>
                </a:cubicBezTo>
                <a:cubicBezTo>
                  <a:pt x="158" y="178"/>
                  <a:pt x="151" y="189"/>
                  <a:pt x="146" y="201"/>
                </a:cubicBezTo>
                <a:cubicBezTo>
                  <a:pt x="141" y="213"/>
                  <a:pt x="139" y="226"/>
                  <a:pt x="139" y="239"/>
                </a:cubicBezTo>
                <a:cubicBezTo>
                  <a:pt x="139" y="252"/>
                  <a:pt x="141" y="265"/>
                  <a:pt x="146" y="277"/>
                </a:cubicBezTo>
                <a:cubicBezTo>
                  <a:pt x="151" y="289"/>
                  <a:pt x="158" y="300"/>
                  <a:pt x="168" y="309"/>
                </a:cubicBezTo>
                <a:cubicBezTo>
                  <a:pt x="177" y="319"/>
                  <a:pt x="188" y="326"/>
                  <a:pt x="200" y="331"/>
                </a:cubicBezTo>
                <a:cubicBezTo>
                  <a:pt x="212" y="336"/>
                  <a:pt x="225" y="338"/>
                  <a:pt x="238" y="338"/>
                </a:cubicBezTo>
                <a:cubicBezTo>
                  <a:pt x="251" y="338"/>
                  <a:pt x="264" y="336"/>
                  <a:pt x="276" y="331"/>
                </a:cubicBezTo>
                <a:cubicBezTo>
                  <a:pt x="289" y="326"/>
                  <a:pt x="300" y="319"/>
                  <a:pt x="309" y="309"/>
                </a:cubicBezTo>
                <a:cubicBezTo>
                  <a:pt x="318" y="300"/>
                  <a:pt x="326" y="289"/>
                  <a:pt x="331" y="277"/>
                </a:cubicBezTo>
                <a:cubicBezTo>
                  <a:pt x="336" y="265"/>
                  <a:pt x="338" y="252"/>
                  <a:pt x="338" y="239"/>
                </a:cubicBezTo>
                <a:moveTo>
                  <a:pt x="1" y="549"/>
                </a:moveTo>
                <a:lnTo>
                  <a:pt x="55" y="422"/>
                </a:lnTo>
                <a:lnTo>
                  <a:pt x="67" y="446"/>
                </a:lnTo>
                <a:cubicBezTo>
                  <a:pt x="82" y="475"/>
                  <a:pt x="112" y="492"/>
                  <a:pt x="144" y="490"/>
                </a:cubicBezTo>
                <a:lnTo>
                  <a:pt x="171" y="489"/>
                </a:lnTo>
                <a:lnTo>
                  <a:pt x="194" y="504"/>
                </a:lnTo>
                <a:cubicBezTo>
                  <a:pt x="200" y="508"/>
                  <a:pt x="207" y="511"/>
                  <a:pt x="214" y="513"/>
                </a:cubicBezTo>
                <a:lnTo>
                  <a:pt x="167" y="624"/>
                </a:lnTo>
                <a:cubicBezTo>
                  <a:pt x="164" y="631"/>
                  <a:pt x="158" y="635"/>
                  <a:pt x="150" y="636"/>
                </a:cubicBezTo>
                <a:cubicBezTo>
                  <a:pt x="143" y="638"/>
                  <a:pt x="136" y="633"/>
                  <a:pt x="132" y="627"/>
                </a:cubicBezTo>
                <a:lnTo>
                  <a:pt x="92" y="566"/>
                </a:lnTo>
                <a:lnTo>
                  <a:pt x="23" y="576"/>
                </a:lnTo>
                <a:cubicBezTo>
                  <a:pt x="15" y="577"/>
                  <a:pt x="8" y="574"/>
                  <a:pt x="4" y="569"/>
                </a:cubicBezTo>
                <a:cubicBezTo>
                  <a:pt x="-1" y="563"/>
                  <a:pt x="-1" y="556"/>
                  <a:pt x="1" y="549"/>
                </a:cubicBezTo>
                <a:moveTo>
                  <a:pt x="310" y="624"/>
                </a:moveTo>
                <a:lnTo>
                  <a:pt x="262" y="513"/>
                </a:lnTo>
                <a:cubicBezTo>
                  <a:pt x="269" y="511"/>
                  <a:pt x="276" y="508"/>
                  <a:pt x="283" y="504"/>
                </a:cubicBezTo>
                <a:lnTo>
                  <a:pt x="305" y="489"/>
                </a:lnTo>
                <a:cubicBezTo>
                  <a:pt x="306" y="489"/>
                  <a:pt x="306" y="489"/>
                  <a:pt x="306" y="489"/>
                </a:cubicBezTo>
                <a:lnTo>
                  <a:pt x="333" y="490"/>
                </a:lnTo>
                <a:cubicBezTo>
                  <a:pt x="365" y="492"/>
                  <a:pt x="395" y="475"/>
                  <a:pt x="410" y="446"/>
                </a:cubicBezTo>
                <a:lnTo>
                  <a:pt x="422" y="422"/>
                </a:lnTo>
                <a:lnTo>
                  <a:pt x="476" y="549"/>
                </a:lnTo>
                <a:cubicBezTo>
                  <a:pt x="478" y="556"/>
                  <a:pt x="477" y="563"/>
                  <a:pt x="473" y="569"/>
                </a:cubicBezTo>
                <a:cubicBezTo>
                  <a:pt x="469" y="574"/>
                  <a:pt x="461" y="577"/>
                  <a:pt x="454" y="576"/>
                </a:cubicBezTo>
                <a:lnTo>
                  <a:pt x="385" y="566"/>
                </a:lnTo>
                <a:lnTo>
                  <a:pt x="345" y="627"/>
                </a:lnTo>
                <a:cubicBezTo>
                  <a:pt x="341" y="633"/>
                  <a:pt x="334" y="636"/>
                  <a:pt x="327" y="636"/>
                </a:cubicBezTo>
                <a:cubicBezTo>
                  <a:pt x="319" y="635"/>
                  <a:pt x="313" y="631"/>
                  <a:pt x="310" y="624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6705720" y="4014360"/>
            <a:ext cx="44767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破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4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万；完成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logo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征集、文创商标注册及礼盒设计。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6648480" y="4633200"/>
            <a:ext cx="50863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0A24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文旅品牌：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西山花海获评“国家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3A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级景区”；隐宿营地入选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648480" y="4938120"/>
            <a:ext cx="54483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“安徽省职工疗休养基地”；市科技馆、规划馆分获“研学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7" name="任意多边形: 形状 146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648480" y="5252400"/>
            <a:ext cx="50101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旅游示范基地”“国家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3A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级景区”等；五柳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4A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创建推进中。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9" name="任意多边形: 形状 148"/>
          <p:cNvSpPr/>
          <p:nvPr/>
        </p:nvSpPr>
        <p:spPr>
          <a:xfrm>
            <a:off x="3933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457200" y="239760"/>
            <a:ext cx="386619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1" name="任意多边形: 形状 150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4198680" y="280440"/>
            <a:ext cx="16954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文旅产业发展（二）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760"/>
            <a:ext cx="586719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任意多边形: 形状 15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6" name="任意多边形: 形状 155"/>
          <p:cNvSpPr/>
          <p:nvPr/>
        </p:nvSpPr>
        <p:spPr>
          <a:xfrm>
            <a:off x="-9525" y="762000"/>
            <a:ext cx="6887210" cy="5715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 fontAlgn="auto">
              <a:lnSpc>
                <a:spcPts val="2300"/>
              </a:lnSpc>
            </a:pPr>
            <a:endParaRPr lang="zh-CN" altLang="en-US" sz="225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indent="0" algn="ctr" fontAlgn="auto">
              <a:lnSpc>
                <a:spcPts val="2300"/>
              </a:lnSpc>
            </a:pPr>
            <a:r>
              <a:rPr lang="zh-CN" altLang="en-US" sz="225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党纪学习教育深化推进</a:t>
            </a:r>
            <a:endParaRPr lang="zh-CN" altLang="en-US" sz="225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ctr"/>
            <a:endParaRPr lang="zh-CN" altLang="en-US" sz="225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</a:t>
            </a:r>
            <a:endParaRPr lang="zh-CN" altLang="en-US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>
              <a:buClrTx/>
              <a:buSzTx/>
              <a:buFontTx/>
            </a:pPr>
            <a:endParaRPr lang="zh-CN" altLang="en-US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</a:t>
            </a:r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</a:t>
            </a:r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</a:t>
            </a:r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</a:t>
            </a:r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</a:t>
            </a:r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</a:t>
            </a:r>
            <a:endParaRPr lang="en-US" altLang="zh-CN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</a:t>
            </a:r>
            <a:endParaRPr lang="zh-CN" altLang="en-US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73" name="任意多边形: 形状 172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5" name="任意多边形: 形状 174"/>
          <p:cNvSpPr/>
          <p:nvPr/>
        </p:nvSpPr>
        <p:spPr>
          <a:xfrm>
            <a:off x="3933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457200" y="239760"/>
            <a:ext cx="386619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7" name="任意多边形: 形状 176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4198620" y="280670"/>
            <a:ext cx="1708785" cy="230505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党建引领增效（一）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8" name="任意多边形: 形状 307"/>
          <p:cNvSpPr/>
          <p:nvPr/>
        </p:nvSpPr>
        <p:spPr>
          <a:xfrm>
            <a:off x="108635" y="1699620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Times New Roman" panose="02020603050405020304"/>
              </a:rPr>
              <a:t>   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" name="任意多边形: 形状 307"/>
          <p:cNvSpPr/>
          <p:nvPr/>
        </p:nvSpPr>
        <p:spPr>
          <a:xfrm>
            <a:off x="115620" y="5523590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 descr="42d215c6-b389-48b7-9bb3-4257cb1d87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60" y="2429510"/>
            <a:ext cx="5539740" cy="2761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77685" y="763905"/>
            <a:ext cx="5313680" cy="5690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</a:t>
            </a:r>
            <a:r>
              <a:rPr lang="zh-CN" altLang="en-US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政治建设筑牢根本</a:t>
            </a:r>
            <a:endParaRPr lang="zh-CN" altLang="en-US" sz="225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just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just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>
              <a:buClrTx/>
              <a:buSzTx/>
              <a:buFontTx/>
            </a:pP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1135" y="1597660"/>
            <a:ext cx="81654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核心举措：组织学习《中国共产党纪律处分条例》《中国共产党廉洁自律准则》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  <a:p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</a:t>
            </a: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                   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等党内法规，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观看警示教育片、实地参观警示教育基地。</a:t>
            </a:r>
            <a:endParaRPr lang="zh-CN" altLang="en-US" sz="1500"/>
          </a:p>
        </p:txBody>
      </p:sp>
      <p:sp>
        <p:nvSpPr>
          <p:cNvPr id="8" name="五角星 7"/>
          <p:cNvSpPr/>
          <p:nvPr/>
        </p:nvSpPr>
        <p:spPr>
          <a:xfrm>
            <a:off x="6878320" y="1059815"/>
            <a:ext cx="261620" cy="2400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任意多边形: 形状 307"/>
          <p:cNvSpPr/>
          <p:nvPr/>
        </p:nvSpPr>
        <p:spPr>
          <a:xfrm>
            <a:off x="6979970" y="1625325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" name="任意多边形: 形状 307"/>
          <p:cNvSpPr/>
          <p:nvPr/>
        </p:nvSpPr>
        <p:spPr>
          <a:xfrm>
            <a:off x="6985050" y="2118085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46085" y="1742440"/>
            <a:ext cx="362204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书记重要讲话和指示精神。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17385" y="2000250"/>
            <a:ext cx="7526020" cy="633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决策效能：党委会研</a:t>
            </a:r>
            <a:r>
              <a:rPr lang="zh-CN" altLang="en-US" sz="1500" kern="7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究 “三重一大</a:t>
            </a:r>
            <a:r>
              <a:rPr lang="en-US" altLang="zh-CN" sz="1500" kern="7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”</a:t>
            </a:r>
            <a:r>
              <a:rPr lang="zh-CN" altLang="en-US" sz="1500" kern="7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事项</a:t>
            </a:r>
            <a:r>
              <a:rPr lang="en-US" altLang="zh-CN" sz="1500" kern="7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100</a:t>
            </a:r>
            <a:r>
              <a:rPr lang="zh-CN" altLang="en-US" sz="1500" kern="7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余项，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排查各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                      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类问题均整改落实到位，闭环管理成效显著。</a:t>
            </a:r>
            <a:endParaRPr lang="en-US" altLang="zh-CN" sz="1500" kern="7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15810" y="1515745"/>
            <a:ext cx="517715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制度落实：严格执行“第一议题”制度，跟进学习习近平总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9" name="五角星 18"/>
          <p:cNvSpPr/>
          <p:nvPr/>
        </p:nvSpPr>
        <p:spPr>
          <a:xfrm>
            <a:off x="6877685" y="4819650"/>
            <a:ext cx="262255" cy="2400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81850" y="4761865"/>
            <a:ext cx="3818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思想建设凝心铸魂</a:t>
            </a:r>
            <a:endParaRPr lang="zh-CN" altLang="en-US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15810" y="5270500"/>
            <a:ext cx="6205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学习重点：深入学习党的二十大及二十届二中、三中全会精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</a:t>
            </a: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          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神，贯彻习近平总书记考察安徽重要讲话精神。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2" name="任意多边形: 形状 307"/>
          <p:cNvSpPr/>
          <p:nvPr/>
        </p:nvSpPr>
        <p:spPr>
          <a:xfrm>
            <a:off x="6988225" y="5364205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24700" y="5791835"/>
            <a:ext cx="6657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学习成果：理论中心组学习、专题研讨、录制微宣讲视频等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</a:t>
            </a: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          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推动党的创新理论入脑入心、落地生根。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4" name="任意多边形: 形状 307"/>
          <p:cNvSpPr/>
          <p:nvPr/>
        </p:nvSpPr>
        <p:spPr>
          <a:xfrm>
            <a:off x="6983145" y="5895700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8115" y="5377815"/>
            <a:ext cx="4909185" cy="418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工作成效：全体职工纪律意识、规矩意识显著增强。</a:t>
            </a:r>
            <a:endParaRPr lang="zh-CN" altLang="en-US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endParaRPr lang="zh-CN" altLang="en-US"/>
          </a:p>
        </p:txBody>
      </p:sp>
      <p:pic>
        <p:nvPicPr>
          <p:cNvPr id="29" name="图片 28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0" y="2595880"/>
            <a:ext cx="4683760" cy="2047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任意多边形: 形状 15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6" name="任意多边形: 形状 155"/>
          <p:cNvSpPr/>
          <p:nvPr/>
        </p:nvSpPr>
        <p:spPr>
          <a:xfrm>
            <a:off x="-9525" y="762000"/>
            <a:ext cx="5481320" cy="5715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/>
            <a:endParaRPr lang="zh-CN" altLang="en-US" sz="225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ctr"/>
            <a:endParaRPr lang="zh-CN" altLang="en-US" sz="225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</a:t>
            </a:r>
            <a:endParaRPr lang="zh-CN" altLang="en-US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73" name="任意多边形: 形状 172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5" name="任意多边形: 形状 174"/>
          <p:cNvSpPr/>
          <p:nvPr/>
        </p:nvSpPr>
        <p:spPr>
          <a:xfrm>
            <a:off x="3933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457200" y="239760"/>
            <a:ext cx="386619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7" name="任意多边形: 形状 176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4198620" y="280670"/>
            <a:ext cx="1708785" cy="230505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党建引领增效（二）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07025" y="763905"/>
            <a:ext cx="6784340" cy="5690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</a:t>
            </a:r>
            <a:endParaRPr lang="zh-CN" altLang="en-US" sz="225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just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just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>
              <a:buClrTx/>
              <a:buSzTx/>
              <a:buFontTx/>
            </a:pP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5744210" y="1049020"/>
            <a:ext cx="261620" cy="2400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2" name="任意多边形: 形状 307"/>
          <p:cNvSpPr/>
          <p:nvPr/>
        </p:nvSpPr>
        <p:spPr>
          <a:xfrm>
            <a:off x="5887770" y="4948915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" name="任意多边形: 形状 307"/>
          <p:cNvSpPr/>
          <p:nvPr/>
        </p:nvSpPr>
        <p:spPr>
          <a:xfrm>
            <a:off x="5892850" y="5669005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" name="五角星 3"/>
          <p:cNvSpPr/>
          <p:nvPr/>
        </p:nvSpPr>
        <p:spPr>
          <a:xfrm>
            <a:off x="306070" y="1049020"/>
            <a:ext cx="261620" cy="2400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9455" y="9969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组织建设强基固本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8645" y="1470025"/>
            <a:ext cx="551751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责任压实：制定《党建工作要点》，拧紧责任链条。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4" name="任意多边形: 形状 307"/>
          <p:cNvSpPr/>
          <p:nvPr/>
        </p:nvSpPr>
        <p:spPr>
          <a:xfrm>
            <a:off x="408355" y="1580875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1505" y="2128520"/>
            <a:ext cx="5012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能力提升：组织政治理论、业务知识、法律法规等专题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           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培训 12 次，</a:t>
            </a: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锻炼党员过硬本领。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6" name="任意多边形: 形状 307"/>
          <p:cNvSpPr/>
          <p:nvPr/>
        </p:nvSpPr>
        <p:spPr>
          <a:xfrm>
            <a:off x="395020" y="2236830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160135" y="994410"/>
            <a:ext cx="3559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党风廉政建设从严抓实</a:t>
            </a:r>
            <a:endParaRPr lang="zh-CN" altLang="en-US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pic>
        <p:nvPicPr>
          <p:cNvPr id="25" name="图片 24" descr="62cda819-6805-406e-836e-cfd9c83cbee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6835" y="1685925"/>
            <a:ext cx="4794885" cy="28321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113780" y="4833620"/>
            <a:ext cx="61747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制度保障：制定《党风廉政建设主体责任清单》《廉政风险防控制度》</a:t>
            </a: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</a:t>
            </a:r>
            <a:endParaRPr lang="en-US" altLang="zh-CN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          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《“三重一大” 事项议事决策制度实施办法（试行）》。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08700" y="5531485"/>
            <a:ext cx="6344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风险防控：开展廉政专题教育、对新任职干部、关键岗位人员开展廉政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             </a:t>
            </a:r>
            <a:r>
              <a:rPr lang="zh-CN" altLang="en-US" sz="1500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谈话 ，筑牢廉洁防线。</a:t>
            </a:r>
            <a:endParaRPr lang="zh-CN" altLang="en-US" sz="1500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pic>
        <p:nvPicPr>
          <p:cNvPr id="29" name="图片 28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5" y="2872740"/>
            <a:ext cx="4485005" cy="29952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任意多边形: 形状 15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6" name="任意多边形: 形状 155"/>
          <p:cNvSpPr/>
          <p:nvPr/>
        </p:nvSpPr>
        <p:spPr>
          <a:xfrm>
            <a:off x="-9525" y="751205"/>
            <a:ext cx="12201525" cy="5715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/>
            <a:endParaRPr lang="zh-CN" altLang="en-US" sz="225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ctr"/>
            <a:endParaRPr lang="zh-CN" altLang="en-US" sz="225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r"/>
            <a:r>
              <a:rPr lang="en-US" altLang="zh-CN" sz="1500" b="0" u="none" strike="noStrike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</a:t>
            </a:r>
            <a:endParaRPr lang="zh-CN" altLang="en-US" sz="1500" b="0" u="none" strike="noStrike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73" name="任意多边形: 形状 172"/>
          <p:cNvSpPr/>
          <p:nvPr/>
        </p:nvSpPr>
        <p:spPr>
          <a:xfrm>
            <a:off x="0" y="0"/>
            <a:ext cx="12192120" cy="762120"/>
          </a:xfrm>
          <a:custGeom>
            <a:avLst/>
            <a:gdLst/>
            <a:ahLst/>
            <a:cxnLst/>
            <a:rect l="0" t="0" r="r" b="b"/>
            <a:pathLst>
              <a:path w="33867" h="2117">
                <a:moveTo>
                  <a:pt x="0" y="0"/>
                </a:moveTo>
                <a:lnTo>
                  <a:pt x="33867" y="0"/>
                </a:lnTo>
                <a:lnTo>
                  <a:pt x="33867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solidFill>
            <a:srgbClr val="0A2463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5" name="任意多边形: 形状 174"/>
          <p:cNvSpPr/>
          <p:nvPr/>
        </p:nvSpPr>
        <p:spPr>
          <a:xfrm>
            <a:off x="3933720" y="228240"/>
            <a:ext cx="38520" cy="305280"/>
          </a:xfrm>
          <a:custGeom>
            <a:avLst/>
            <a:gdLst/>
            <a:ahLst/>
            <a:cxnLst/>
            <a:rect l="0" t="0" r="r" b="b"/>
            <a:pathLst>
              <a:path w="107" h="848">
                <a:moveTo>
                  <a:pt x="0" y="0"/>
                </a:moveTo>
                <a:lnTo>
                  <a:pt x="107" y="0"/>
                </a:lnTo>
                <a:lnTo>
                  <a:pt x="107" y="848"/>
                </a:lnTo>
                <a:lnTo>
                  <a:pt x="0" y="848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457200" y="239760"/>
            <a:ext cx="3866197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年重点工作完成情况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7" name="任意多边形: 形状 176"/>
          <p:cNvSpPr/>
          <p:nvPr/>
        </p:nvSpPr>
        <p:spPr>
          <a:xfrm>
            <a:off x="0" y="6476760"/>
            <a:ext cx="12192120" cy="381240"/>
          </a:xfrm>
          <a:custGeom>
            <a:avLst/>
            <a:gdLst/>
            <a:ahLst/>
            <a:cxnLst/>
            <a:rect l="0" t="0" r="r" b="b"/>
            <a:pathLst>
              <a:path w="33867" h="1059">
                <a:moveTo>
                  <a:pt x="0" y="0"/>
                </a:moveTo>
                <a:lnTo>
                  <a:pt x="33867" y="0"/>
                </a:lnTo>
                <a:lnTo>
                  <a:pt x="33867" y="1059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4198620" y="280670"/>
            <a:ext cx="1708785" cy="230505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FFFFFF">
                    <a:alpha val="8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党建引领增效（三）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457200" y="6600960"/>
            <a:ext cx="234696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宿州交通文化旅游投资集团有限公司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10371960" y="6600960"/>
            <a:ext cx="149352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2024</a:t>
            </a:r>
            <a:r>
              <a:rPr lang="zh-CN" sz="10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年度社会工作报告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" name="五角星 3"/>
          <p:cNvSpPr/>
          <p:nvPr/>
        </p:nvSpPr>
        <p:spPr>
          <a:xfrm>
            <a:off x="306070" y="1049020"/>
            <a:ext cx="261620" cy="2400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9455" y="9969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>
                <a:solidFill>
                  <a:srgbClr val="00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党建引领深化业务融合</a:t>
            </a:r>
            <a:endParaRPr lang="zh-CN" altLang="en-US">
              <a:solidFill>
                <a:srgbClr val="00000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4260" y="1709420"/>
            <a:ext cx="124339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核心举措：开展</a:t>
            </a:r>
            <a:r>
              <a:rPr lang="en-US" altLang="zh-CN"/>
              <a:t> “</a:t>
            </a:r>
            <a:r>
              <a:rPr lang="zh-CN" altLang="en-US"/>
              <a:t>一支部一特色</a:t>
            </a:r>
            <a:r>
              <a:rPr lang="en-US" altLang="zh-CN"/>
              <a:t>” </a:t>
            </a:r>
            <a:r>
              <a:rPr lang="zh-CN" altLang="en-US"/>
              <a:t>党建品牌创建、志愿服务与民生服务、重点项目建设与文旅产业发展。多名党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          </a:t>
            </a:r>
            <a:r>
              <a:rPr lang="zh-CN" altLang="en-US"/>
              <a:t>员在品牌创建、志愿服务、项目攻坚中表现突出，荣获</a:t>
            </a:r>
            <a:r>
              <a:rPr lang="zh-CN" altLang="en-US">
                <a:ea typeface="宋体" panose="02010600030101010101" pitchFamily="2" charset="-122"/>
              </a:rPr>
              <a:t>市级</a:t>
            </a:r>
            <a:r>
              <a:rPr lang="en-US" altLang="zh-CN"/>
              <a:t>“</a:t>
            </a:r>
            <a:r>
              <a:rPr lang="zh-CN" altLang="en-US"/>
              <a:t>五一劳动奖章</a:t>
            </a:r>
            <a:r>
              <a:rPr lang="en-US" altLang="zh-CN"/>
              <a:t>”“</a:t>
            </a:r>
            <a:r>
              <a:rPr lang="zh-CN" altLang="en-US"/>
              <a:t>先进个人</a:t>
            </a:r>
            <a:r>
              <a:rPr lang="en-US" altLang="zh-CN"/>
              <a:t>” </a:t>
            </a:r>
            <a:r>
              <a:rPr lang="zh-CN" altLang="en-US"/>
              <a:t>等荣誉称号，</a:t>
            </a:r>
            <a:endParaRPr lang="zh-CN" altLang="en-US"/>
          </a:p>
          <a:p>
            <a:r>
              <a:rPr lang="en-US" altLang="zh-CN"/>
              <a:t>                  </a:t>
            </a:r>
            <a:r>
              <a:rPr lang="zh-CN" altLang="en-US"/>
              <a:t>形成</a:t>
            </a:r>
            <a:r>
              <a:rPr lang="en-US" altLang="zh-CN"/>
              <a:t> “</a:t>
            </a:r>
            <a:r>
              <a:rPr lang="zh-CN" altLang="en-US"/>
              <a:t>党建促业务、业务育人才</a:t>
            </a:r>
            <a:r>
              <a:rPr lang="en-US" altLang="zh-CN"/>
              <a:t>” </a:t>
            </a:r>
            <a:r>
              <a:rPr lang="zh-CN" altLang="en-US"/>
              <a:t>的良性循环。</a:t>
            </a:r>
            <a:endParaRPr lang="en-US" altLang="zh-CN"/>
          </a:p>
        </p:txBody>
      </p:sp>
      <p:sp>
        <p:nvSpPr>
          <p:cNvPr id="3" name="任意多边形: 形状 307"/>
          <p:cNvSpPr/>
          <p:nvPr/>
        </p:nvSpPr>
        <p:spPr>
          <a:xfrm>
            <a:off x="848410" y="1834875"/>
            <a:ext cx="66960" cy="117360"/>
          </a:xfrm>
          <a:custGeom>
            <a:avLst/>
            <a:gdLst/>
            <a:ahLst/>
            <a:cxnLst/>
            <a:rect l="0" t="0" r="r" b="b"/>
            <a:pathLst>
              <a:path w="186" h="326">
                <a:moveTo>
                  <a:pt x="180" y="146"/>
                </a:moveTo>
                <a:cubicBezTo>
                  <a:pt x="189" y="155"/>
                  <a:pt x="189" y="170"/>
                  <a:pt x="180" y="180"/>
                </a:cubicBezTo>
                <a:lnTo>
                  <a:pt x="40" y="319"/>
                </a:lnTo>
                <a:cubicBezTo>
                  <a:pt x="31" y="328"/>
                  <a:pt x="17" y="328"/>
                  <a:pt x="8" y="319"/>
                </a:cubicBezTo>
                <a:cubicBezTo>
                  <a:pt x="-2" y="310"/>
                  <a:pt x="-2" y="295"/>
                  <a:pt x="8" y="286"/>
                </a:cubicBezTo>
                <a:lnTo>
                  <a:pt x="130" y="163"/>
                </a:lnTo>
                <a:lnTo>
                  <a:pt x="8" y="40"/>
                </a:lnTo>
                <a:cubicBezTo>
                  <a:pt x="-1" y="31"/>
                  <a:pt x="-1" y="16"/>
                  <a:pt x="8" y="7"/>
                </a:cubicBezTo>
                <a:cubicBezTo>
                  <a:pt x="17" y="-2"/>
                  <a:pt x="31" y="-2"/>
                  <a:pt x="40" y="7"/>
                </a:cubicBezTo>
                <a:lnTo>
                  <a:pt x="180" y="146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7705" y="5236210"/>
            <a:ext cx="3559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1400"/>
              <a:t>        </a:t>
            </a:r>
            <a:r>
              <a:rPr lang="zh-CN" altLang="en-US" sz="1400"/>
              <a:t>锦禾公司 “粮心向党 粮安为民” </a:t>
            </a:r>
            <a:endParaRPr lang="zh-CN" altLang="en-US" sz="1400"/>
          </a:p>
          <a:p>
            <a:pPr algn="l">
              <a:buClrTx/>
              <a:buSzTx/>
              <a:buFontTx/>
            </a:pPr>
            <a:r>
              <a:rPr lang="zh-CN" altLang="en-US" sz="1400"/>
              <a:t> </a:t>
            </a:r>
            <a:r>
              <a:rPr lang="en-US" altLang="zh-CN" sz="1400"/>
              <a:t>             </a:t>
            </a:r>
            <a:r>
              <a:rPr lang="zh-CN" altLang="en-US" sz="1400"/>
              <a:t>筑牢粮食安全防线</a:t>
            </a:r>
            <a:endParaRPr lang="zh-CN" altLang="en-US" sz="1400"/>
          </a:p>
        </p:txBody>
      </p:sp>
      <p:pic>
        <p:nvPicPr>
          <p:cNvPr id="12" name="图片 11" descr="0ca81b7e-335d-43ee-84fc-4ac0b087fb4b"/>
          <p:cNvPicPr/>
          <p:nvPr/>
        </p:nvPicPr>
        <p:blipFill>
          <a:blip r:embed="rId1"/>
          <a:stretch>
            <a:fillRect/>
          </a:stretch>
        </p:blipFill>
        <p:spPr>
          <a:xfrm>
            <a:off x="4419600" y="3059430"/>
            <a:ext cx="3491865" cy="19405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83455" y="5214620"/>
            <a:ext cx="34613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400"/>
              <a:t>宿州公交开展“护学岗”志愿活动</a:t>
            </a:r>
            <a:endParaRPr lang="zh-CN" altLang="en-US" sz="1400"/>
          </a:p>
        </p:txBody>
      </p:sp>
      <p:pic>
        <p:nvPicPr>
          <p:cNvPr id="17" name="图片 16" descr="微信图片_20251212152208_202_35"/>
          <p:cNvPicPr/>
          <p:nvPr/>
        </p:nvPicPr>
        <p:blipFill>
          <a:blip r:embed="rId2"/>
          <a:stretch>
            <a:fillRect/>
          </a:stretch>
        </p:blipFill>
        <p:spPr>
          <a:xfrm>
            <a:off x="824865" y="3074670"/>
            <a:ext cx="2883600" cy="1940560"/>
          </a:xfrm>
          <a:prstGeom prst="rect">
            <a:avLst/>
          </a:prstGeom>
        </p:spPr>
      </p:pic>
      <p:sp>
        <p:nvSpPr>
          <p:cNvPr id="139" name="任意多边形: 形状 138"/>
          <p:cNvSpPr/>
          <p:nvPr/>
        </p:nvSpPr>
        <p:spPr>
          <a:xfrm>
            <a:off x="967740" y="5292090"/>
            <a:ext cx="139065" cy="186055"/>
          </a:xfrm>
          <a:custGeom>
            <a:avLst/>
            <a:gdLst/>
            <a:ahLst/>
            <a:cxnLst/>
            <a:rect l="0" t="0" r="r" b="b"/>
            <a:pathLst>
              <a:path w="636" h="636">
                <a:moveTo>
                  <a:pt x="596" y="40"/>
                </a:moveTo>
                <a:cubicBezTo>
                  <a:pt x="596" y="24"/>
                  <a:pt x="586" y="10"/>
                  <a:pt x="572" y="3"/>
                </a:cubicBezTo>
                <a:cubicBezTo>
                  <a:pt x="557" y="-3"/>
                  <a:pt x="540" y="1"/>
                  <a:pt x="528" y="12"/>
                </a:cubicBezTo>
                <a:lnTo>
                  <a:pt x="473" y="66"/>
                </a:lnTo>
                <a:cubicBezTo>
                  <a:pt x="414" y="126"/>
                  <a:pt x="333" y="159"/>
                  <a:pt x="249" y="159"/>
                </a:cubicBezTo>
                <a:lnTo>
                  <a:pt x="238" y="159"/>
                </a:lnTo>
                <a:lnTo>
                  <a:pt x="198" y="159"/>
                </a:lnTo>
                <a:lnTo>
                  <a:pt x="79" y="159"/>
                </a:lnTo>
                <a:cubicBezTo>
                  <a:pt x="35" y="159"/>
                  <a:pt x="0" y="195"/>
                  <a:pt x="0" y="239"/>
                </a:cubicBezTo>
                <a:lnTo>
                  <a:pt x="0" y="359"/>
                </a:lnTo>
                <a:cubicBezTo>
                  <a:pt x="0" y="402"/>
                  <a:pt x="35" y="438"/>
                  <a:pt x="79" y="438"/>
                </a:cubicBezTo>
                <a:lnTo>
                  <a:pt x="79" y="597"/>
                </a:lnTo>
                <a:cubicBezTo>
                  <a:pt x="79" y="619"/>
                  <a:pt x="97" y="636"/>
                  <a:pt x="119" y="636"/>
                </a:cubicBezTo>
                <a:lnTo>
                  <a:pt x="198" y="636"/>
                </a:lnTo>
                <a:cubicBezTo>
                  <a:pt x="220" y="636"/>
                  <a:pt x="238" y="619"/>
                  <a:pt x="238" y="597"/>
                </a:cubicBezTo>
                <a:lnTo>
                  <a:pt x="238" y="438"/>
                </a:lnTo>
                <a:lnTo>
                  <a:pt x="249" y="438"/>
                </a:lnTo>
                <a:cubicBezTo>
                  <a:pt x="333" y="438"/>
                  <a:pt x="414" y="471"/>
                  <a:pt x="473" y="531"/>
                </a:cubicBezTo>
                <a:lnTo>
                  <a:pt x="528" y="585"/>
                </a:lnTo>
                <a:cubicBezTo>
                  <a:pt x="540" y="596"/>
                  <a:pt x="557" y="600"/>
                  <a:pt x="572" y="594"/>
                </a:cubicBezTo>
                <a:cubicBezTo>
                  <a:pt x="586" y="587"/>
                  <a:pt x="596" y="573"/>
                  <a:pt x="596" y="557"/>
                </a:cubicBezTo>
                <a:lnTo>
                  <a:pt x="596" y="374"/>
                </a:lnTo>
                <a:cubicBezTo>
                  <a:pt x="619" y="363"/>
                  <a:pt x="636" y="334"/>
                  <a:pt x="636" y="299"/>
                </a:cubicBezTo>
                <a:cubicBezTo>
                  <a:pt x="636" y="263"/>
                  <a:pt x="619" y="234"/>
                  <a:pt x="596" y="223"/>
                </a:cubicBezTo>
                <a:lnTo>
                  <a:pt x="596" y="40"/>
                </a:lnTo>
                <a:moveTo>
                  <a:pt x="517" y="135"/>
                </a:moveTo>
                <a:lnTo>
                  <a:pt x="517" y="299"/>
                </a:lnTo>
                <a:lnTo>
                  <a:pt x="517" y="462"/>
                </a:lnTo>
                <a:cubicBezTo>
                  <a:pt x="443" y="396"/>
                  <a:pt x="348" y="359"/>
                  <a:pt x="249" y="359"/>
                </a:cubicBezTo>
                <a:lnTo>
                  <a:pt x="238" y="359"/>
                </a:lnTo>
                <a:lnTo>
                  <a:pt x="238" y="239"/>
                </a:lnTo>
                <a:lnTo>
                  <a:pt x="249" y="239"/>
                </a:lnTo>
                <a:cubicBezTo>
                  <a:pt x="348" y="239"/>
                  <a:pt x="443" y="202"/>
                  <a:pt x="517" y="135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" name="任意多边形: 形状 138"/>
          <p:cNvSpPr/>
          <p:nvPr/>
        </p:nvSpPr>
        <p:spPr>
          <a:xfrm>
            <a:off x="4644390" y="5292090"/>
            <a:ext cx="139065" cy="186055"/>
          </a:xfrm>
          <a:custGeom>
            <a:avLst/>
            <a:gdLst/>
            <a:ahLst/>
            <a:cxnLst/>
            <a:rect l="0" t="0" r="r" b="b"/>
            <a:pathLst>
              <a:path w="636" h="636">
                <a:moveTo>
                  <a:pt x="596" y="40"/>
                </a:moveTo>
                <a:cubicBezTo>
                  <a:pt x="596" y="24"/>
                  <a:pt x="586" y="10"/>
                  <a:pt x="572" y="3"/>
                </a:cubicBezTo>
                <a:cubicBezTo>
                  <a:pt x="557" y="-3"/>
                  <a:pt x="540" y="1"/>
                  <a:pt x="528" y="12"/>
                </a:cubicBezTo>
                <a:lnTo>
                  <a:pt x="473" y="66"/>
                </a:lnTo>
                <a:cubicBezTo>
                  <a:pt x="414" y="126"/>
                  <a:pt x="333" y="159"/>
                  <a:pt x="249" y="159"/>
                </a:cubicBezTo>
                <a:lnTo>
                  <a:pt x="238" y="159"/>
                </a:lnTo>
                <a:lnTo>
                  <a:pt x="198" y="159"/>
                </a:lnTo>
                <a:lnTo>
                  <a:pt x="79" y="159"/>
                </a:lnTo>
                <a:cubicBezTo>
                  <a:pt x="35" y="159"/>
                  <a:pt x="0" y="195"/>
                  <a:pt x="0" y="239"/>
                </a:cubicBezTo>
                <a:lnTo>
                  <a:pt x="0" y="359"/>
                </a:lnTo>
                <a:cubicBezTo>
                  <a:pt x="0" y="402"/>
                  <a:pt x="35" y="438"/>
                  <a:pt x="79" y="438"/>
                </a:cubicBezTo>
                <a:lnTo>
                  <a:pt x="79" y="597"/>
                </a:lnTo>
                <a:cubicBezTo>
                  <a:pt x="79" y="619"/>
                  <a:pt x="97" y="636"/>
                  <a:pt x="119" y="636"/>
                </a:cubicBezTo>
                <a:lnTo>
                  <a:pt x="198" y="636"/>
                </a:lnTo>
                <a:cubicBezTo>
                  <a:pt x="220" y="636"/>
                  <a:pt x="238" y="619"/>
                  <a:pt x="238" y="597"/>
                </a:cubicBezTo>
                <a:lnTo>
                  <a:pt x="238" y="438"/>
                </a:lnTo>
                <a:lnTo>
                  <a:pt x="249" y="438"/>
                </a:lnTo>
                <a:cubicBezTo>
                  <a:pt x="333" y="438"/>
                  <a:pt x="414" y="471"/>
                  <a:pt x="473" y="531"/>
                </a:cubicBezTo>
                <a:lnTo>
                  <a:pt x="528" y="585"/>
                </a:lnTo>
                <a:cubicBezTo>
                  <a:pt x="540" y="596"/>
                  <a:pt x="557" y="600"/>
                  <a:pt x="572" y="594"/>
                </a:cubicBezTo>
                <a:cubicBezTo>
                  <a:pt x="586" y="587"/>
                  <a:pt x="596" y="573"/>
                  <a:pt x="596" y="557"/>
                </a:cubicBezTo>
                <a:lnTo>
                  <a:pt x="596" y="374"/>
                </a:lnTo>
                <a:cubicBezTo>
                  <a:pt x="619" y="363"/>
                  <a:pt x="636" y="334"/>
                  <a:pt x="636" y="299"/>
                </a:cubicBezTo>
                <a:cubicBezTo>
                  <a:pt x="636" y="263"/>
                  <a:pt x="619" y="234"/>
                  <a:pt x="596" y="223"/>
                </a:cubicBezTo>
                <a:lnTo>
                  <a:pt x="596" y="40"/>
                </a:lnTo>
                <a:moveTo>
                  <a:pt x="517" y="135"/>
                </a:moveTo>
                <a:lnTo>
                  <a:pt x="517" y="299"/>
                </a:lnTo>
                <a:lnTo>
                  <a:pt x="517" y="462"/>
                </a:lnTo>
                <a:cubicBezTo>
                  <a:pt x="443" y="396"/>
                  <a:pt x="348" y="359"/>
                  <a:pt x="249" y="359"/>
                </a:cubicBezTo>
                <a:lnTo>
                  <a:pt x="238" y="359"/>
                </a:lnTo>
                <a:lnTo>
                  <a:pt x="238" y="239"/>
                </a:lnTo>
                <a:lnTo>
                  <a:pt x="249" y="239"/>
                </a:lnTo>
                <a:cubicBezTo>
                  <a:pt x="348" y="239"/>
                  <a:pt x="443" y="202"/>
                  <a:pt x="517" y="135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" name="任意多边形: 形状 138"/>
          <p:cNvSpPr/>
          <p:nvPr/>
        </p:nvSpPr>
        <p:spPr>
          <a:xfrm>
            <a:off x="8683625" y="5292090"/>
            <a:ext cx="139065" cy="186055"/>
          </a:xfrm>
          <a:custGeom>
            <a:avLst/>
            <a:gdLst/>
            <a:ahLst/>
            <a:cxnLst/>
            <a:rect l="0" t="0" r="r" b="b"/>
            <a:pathLst>
              <a:path w="636" h="636">
                <a:moveTo>
                  <a:pt x="596" y="40"/>
                </a:moveTo>
                <a:cubicBezTo>
                  <a:pt x="596" y="24"/>
                  <a:pt x="586" y="10"/>
                  <a:pt x="572" y="3"/>
                </a:cubicBezTo>
                <a:cubicBezTo>
                  <a:pt x="557" y="-3"/>
                  <a:pt x="540" y="1"/>
                  <a:pt x="528" y="12"/>
                </a:cubicBezTo>
                <a:lnTo>
                  <a:pt x="473" y="66"/>
                </a:lnTo>
                <a:cubicBezTo>
                  <a:pt x="414" y="126"/>
                  <a:pt x="333" y="159"/>
                  <a:pt x="249" y="159"/>
                </a:cubicBezTo>
                <a:lnTo>
                  <a:pt x="238" y="159"/>
                </a:lnTo>
                <a:lnTo>
                  <a:pt x="198" y="159"/>
                </a:lnTo>
                <a:lnTo>
                  <a:pt x="79" y="159"/>
                </a:lnTo>
                <a:cubicBezTo>
                  <a:pt x="35" y="159"/>
                  <a:pt x="0" y="195"/>
                  <a:pt x="0" y="239"/>
                </a:cubicBezTo>
                <a:lnTo>
                  <a:pt x="0" y="359"/>
                </a:lnTo>
                <a:cubicBezTo>
                  <a:pt x="0" y="402"/>
                  <a:pt x="35" y="438"/>
                  <a:pt x="79" y="438"/>
                </a:cubicBezTo>
                <a:lnTo>
                  <a:pt x="79" y="597"/>
                </a:lnTo>
                <a:cubicBezTo>
                  <a:pt x="79" y="619"/>
                  <a:pt x="97" y="636"/>
                  <a:pt x="119" y="636"/>
                </a:cubicBezTo>
                <a:lnTo>
                  <a:pt x="198" y="636"/>
                </a:lnTo>
                <a:cubicBezTo>
                  <a:pt x="220" y="636"/>
                  <a:pt x="238" y="619"/>
                  <a:pt x="238" y="597"/>
                </a:cubicBezTo>
                <a:lnTo>
                  <a:pt x="238" y="438"/>
                </a:lnTo>
                <a:lnTo>
                  <a:pt x="249" y="438"/>
                </a:lnTo>
                <a:cubicBezTo>
                  <a:pt x="333" y="438"/>
                  <a:pt x="414" y="471"/>
                  <a:pt x="473" y="531"/>
                </a:cubicBezTo>
                <a:lnTo>
                  <a:pt x="528" y="585"/>
                </a:lnTo>
                <a:cubicBezTo>
                  <a:pt x="540" y="596"/>
                  <a:pt x="557" y="600"/>
                  <a:pt x="572" y="594"/>
                </a:cubicBezTo>
                <a:cubicBezTo>
                  <a:pt x="586" y="587"/>
                  <a:pt x="596" y="573"/>
                  <a:pt x="596" y="557"/>
                </a:cubicBezTo>
                <a:lnTo>
                  <a:pt x="596" y="374"/>
                </a:lnTo>
                <a:cubicBezTo>
                  <a:pt x="619" y="363"/>
                  <a:pt x="636" y="334"/>
                  <a:pt x="636" y="299"/>
                </a:cubicBezTo>
                <a:cubicBezTo>
                  <a:pt x="636" y="263"/>
                  <a:pt x="619" y="234"/>
                  <a:pt x="596" y="223"/>
                </a:cubicBezTo>
                <a:lnTo>
                  <a:pt x="596" y="40"/>
                </a:lnTo>
                <a:moveTo>
                  <a:pt x="517" y="135"/>
                </a:moveTo>
                <a:lnTo>
                  <a:pt x="517" y="299"/>
                </a:lnTo>
                <a:lnTo>
                  <a:pt x="517" y="462"/>
                </a:lnTo>
                <a:cubicBezTo>
                  <a:pt x="443" y="396"/>
                  <a:pt x="348" y="359"/>
                  <a:pt x="249" y="359"/>
                </a:cubicBezTo>
                <a:lnTo>
                  <a:pt x="238" y="359"/>
                </a:lnTo>
                <a:lnTo>
                  <a:pt x="238" y="239"/>
                </a:lnTo>
                <a:lnTo>
                  <a:pt x="249" y="239"/>
                </a:lnTo>
                <a:cubicBezTo>
                  <a:pt x="348" y="239"/>
                  <a:pt x="443" y="202"/>
                  <a:pt x="517" y="135"/>
                </a:cubicBez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0" name="图片 29" descr="1"/>
          <p:cNvPicPr/>
          <p:nvPr/>
        </p:nvPicPr>
        <p:blipFill>
          <a:blip r:embed="rId3"/>
          <a:stretch>
            <a:fillRect/>
          </a:stretch>
        </p:blipFill>
        <p:spPr>
          <a:xfrm>
            <a:off x="8622665" y="3074670"/>
            <a:ext cx="2883600" cy="19404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798560" y="5213350"/>
            <a:ext cx="3929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文旅产业发展提速，旅游收入</a:t>
            </a:r>
            <a:endParaRPr lang="zh-CN" altLang="en-US" sz="1400"/>
          </a:p>
          <a:p>
            <a:r>
              <a:rPr lang="en-US" altLang="zh-CN" sz="1400"/>
              <a:t>      </a:t>
            </a:r>
            <a:r>
              <a:rPr lang="zh-CN" altLang="en-US" sz="1400"/>
              <a:t>游客接待量均创新高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0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1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2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3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4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5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6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7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8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19.xml><?xml version="1.0" encoding="utf-8"?>
<p:tagLst xmlns:p="http://schemas.openxmlformats.org/presentationml/2006/main">
  <p:tag name="commondata" val="eyJoZGlkIjoiNGU5YjY0MjE3ZmI0NTU0YWRmZDJmOWYzZjkyYjI5OTEifQ=="/>
</p:tagLst>
</file>

<file path=ppt/tags/tag2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3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4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5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6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7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8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ags/tag9.xml><?xml version="1.0" encoding="utf-8"?>
<p:tagLst xmlns:p="http://schemas.openxmlformats.org/presentationml/2006/main">
  <p:tag name="KSO_WM_DIAGRAM_VIRTUALLY_FRAME" val="{&quot;height&quot;:322.355905511811,&quot;left&quot;:36,&quot;top&quot;:162.2267716535433,&quot;width&quot;:481.01181102362204}"/>
</p:tagLst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3786</Words>
  <Application>WPS 演示</Application>
  <PresentationFormat>宽屏</PresentationFormat>
  <Paragraphs>442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Arial</vt:lpstr>
      <vt:lpstr>Symbol</vt:lpstr>
      <vt:lpstr>Times New Roman</vt:lpstr>
      <vt:lpstr>NotoSansSC</vt:lpstr>
      <vt:lpstr>Noto Sans SC</vt:lpstr>
      <vt:lpstr>微软雅黑</vt:lpstr>
      <vt:lpstr>Arial Unicode MS</vt:lpstr>
      <vt:lpstr>DejaVu Sans</vt:lpstr>
      <vt:lpstr>Calibri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江宇</cp:lastModifiedBy>
  <cp:revision>26</cp:revision>
  <dcterms:created xsi:type="dcterms:W3CDTF">2025-12-05T02:19:00Z</dcterms:created>
  <dcterms:modified xsi:type="dcterms:W3CDTF">2025-12-16T08:48:24Z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552AA889B7604F4C8CD480A5002881D9_13</vt:lpwstr>
  </property>
  <property fmtid="{D5CDD505-2E9C-101B-9397-08002B2CF9AE}" pid="3" name="KSOProductBuildVer">
    <vt:lpwstr>2052-12.1.0.24034</vt:lpwstr>
  </property>
</Properties>
</file>